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39"/>
  </p:notesMasterIdLst>
  <p:sldIdLst>
    <p:sldId id="257" r:id="rId2"/>
    <p:sldId id="268" r:id="rId3"/>
    <p:sldId id="297" r:id="rId4"/>
    <p:sldId id="296" r:id="rId5"/>
    <p:sldId id="298" r:id="rId6"/>
    <p:sldId id="301" r:id="rId7"/>
    <p:sldId id="299" r:id="rId8"/>
    <p:sldId id="300" r:id="rId9"/>
    <p:sldId id="302" r:id="rId10"/>
    <p:sldId id="283" r:id="rId11"/>
    <p:sldId id="290" r:id="rId12"/>
    <p:sldId id="291" r:id="rId13"/>
    <p:sldId id="292" r:id="rId14"/>
    <p:sldId id="293" r:id="rId15"/>
    <p:sldId id="294" r:id="rId16"/>
    <p:sldId id="295" r:id="rId17"/>
    <p:sldId id="303" r:id="rId18"/>
    <p:sldId id="305" r:id="rId19"/>
    <p:sldId id="306" r:id="rId20"/>
    <p:sldId id="284" r:id="rId21"/>
    <p:sldId id="285" r:id="rId22"/>
    <p:sldId id="286" r:id="rId23"/>
    <p:sldId id="287" r:id="rId24"/>
    <p:sldId id="288" r:id="rId25"/>
    <p:sldId id="289" r:id="rId26"/>
    <p:sldId id="271" r:id="rId27"/>
    <p:sldId id="273" r:id="rId28"/>
    <p:sldId id="272" r:id="rId29"/>
    <p:sldId id="274" r:id="rId30"/>
    <p:sldId id="275" r:id="rId31"/>
    <p:sldId id="277" r:id="rId32"/>
    <p:sldId id="278" r:id="rId33"/>
    <p:sldId id="279" r:id="rId34"/>
    <p:sldId id="280" r:id="rId35"/>
    <p:sldId id="281" r:id="rId36"/>
    <p:sldId id="269" r:id="rId37"/>
    <p:sldId id="28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78303" autoAdjust="0"/>
  </p:normalViewPr>
  <p:slideViewPr>
    <p:cSldViewPr snapToGrid="0">
      <p:cViewPr varScale="1">
        <p:scale>
          <a:sx n="63" d="100"/>
          <a:sy n="63" d="100"/>
        </p:scale>
        <p:origin x="1224" y="67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87A90AC-C327-4448-A43B-56AB21AEAE0B}" type="datetime1">
              <a:rPr lang="ko-KR" altLang="en-US"/>
              <a:pPr lvl="0">
                <a:defRPr/>
              </a:pPr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6518C4F-60A2-4589-9A80-393DC11542C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 시작하겠습니다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프레임워크와 라이브러리에 대해 발표할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OOO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4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016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라이브러리는 정보의 저장소라고 생각하시면 되고 개발자가 사용할 수 있는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들을 종류나 목적에 따라서 나누어 정의한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묶음입니다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43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특징으로는 부품이 되는 소프트웨어의 집합이며 작은 기능들을 함수 단위로 만들어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가져다 사용하는 개념이며 흐름을 제어합니다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흐름은 앞서 말씀드린 대로 뒤에서 다시 설명하겠습니다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종류로는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제이쿼리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리액트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악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시오스가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9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첫번째로는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제이쿼리입니다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제이쿼리는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HTML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문서 객체 모델을 조작하고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 처리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애니메이션 등을 쉽게 구현할 수 있는 자바스크립트 라이브러리입니다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52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두번째로는 뒤에서 자세히 알아볼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리액트입니다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리액트는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자바스크립트를 사용하여 컴포넌트를 생성하고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조합하여 화면을 구성할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588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악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시오스입니다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악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시오스는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자바스크립트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HTTP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클라이언트 라이브러리로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AJAX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요청을 보내고 응답을 받는 기능을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557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라이브러리의 장점은 개발자가 코드를 자유롭게 작성할 수 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필요한 기능만 가져와서 사용 가능합니다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다양한 라이브러리를 조합하여 개발 가능합니다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다양한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다양한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라이브러리 중에 적합한 라이브러리를 선택하는 것이 어려울 수 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라이브러리가 제공하는 기능에 대한 문서화와 지원이 부족할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버전 업데이트에 따라 호환성 문제가 발생할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49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프레임워크와 라이브러리의 가장 큰 차이점은 누가 누구를 컨트롤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하는지입니다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앞서 프레임워크와 라이브러리의 특징에서 흐름에 관한 이야기입니다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라이브러리는 개발자가 코드를 작성하고 실행 흐름을 제어합니다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개발자가 필요할 때 호출하여 사용하기에 제어의 주체는 사용자입니다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프레임워크는 개발자가 작성한 코드를 호출하고 실행 흐름을 제어합니다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개발자는 프레임워크에 맞게 코드를 작성하여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제어의 주체는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프레임워크입니다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06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마지막으로는 많은 사람들이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헷갈려하는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리액트가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프레임워크인지 라이브러리인지에 관한 주제입니다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결론부터 말하면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리액트는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라이브러리입니다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63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리액트는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컴포넌트 기반 라이브러리입니다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리액트는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작성하기 위한 라이브러리로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컴포넌트 기반으로 작성되어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단순히 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(View)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생성하는 데에만 집중하고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애플리케이션 전반에 대한 제어를 하지 않기 때문입니다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라우팅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관리 등의 추가 기능을 제공하지 않습니다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리액트는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뷰만 다루는 라이브러리이기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라우팅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상태 관리 등의 기능은 직접 구현하거나 다른 라이브러리나 프레임워크와 함께 사용해야 합니다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마지막으로는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유연한 사용 방식입니다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리액트는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순수 자바스크립트로 작성된 라이브러리이기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다른 라이브러리나 프레임워크와 함께 사용할 때도 충돌없이 유연하게 사용할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42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저는 영어영문학부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학번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서은이고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발표순서는 다음과 같이 진행할 예정입니다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첫번째로 프레임워크와 라이브러리의 개념과 특징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예시에 대해 먼저 알아보겠습니다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4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이어서 대표적인 라이브러리</a:t>
            </a:r>
            <a:r>
              <a:rPr lang="en-US" altLang="ko-KR"/>
              <a:t>, </a:t>
            </a:r>
            <a:r>
              <a:rPr lang="ko-KR" altLang="en-US"/>
              <a:t>리액트에 대해 발표하겠습니다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 b="0" i="0">
                <a:solidFill>
                  <a:srgbClr val="212121"/>
                </a:solidFill>
                <a:effectLst/>
                <a:latin typeface="Apple SD Gothic Neo"/>
              </a:rPr>
              <a:t>이것은 </a:t>
            </a:r>
            <a:r>
              <a:rPr lang="en-US" altLang="ko-KR" b="0" i="0">
                <a:solidFill>
                  <a:srgbClr val="212121"/>
                </a:solidFill>
                <a:effectLst/>
                <a:latin typeface="Apple SD Gothic Neo"/>
              </a:rPr>
              <a:t>jQuery, react, vue</a:t>
            </a:r>
            <a:r>
              <a:rPr lang="ko-KR" altLang="en-US" b="0" i="0">
                <a:solidFill>
                  <a:srgbClr val="212121"/>
                </a:solidFill>
                <a:effectLst/>
                <a:latin typeface="Apple SD Gothic Neo"/>
              </a:rPr>
              <a:t>에 대한 트렌드를 비교한 그래프 입니다</a:t>
            </a:r>
            <a:r>
              <a:rPr lang="en-US" altLang="ko-KR" b="0" i="0">
                <a:solidFill>
                  <a:srgbClr val="212121"/>
                </a:solidFill>
                <a:effectLst/>
                <a:latin typeface="Apple SD Gothic Neo"/>
              </a:rPr>
              <a:t>.</a:t>
            </a:r>
          </a:p>
          <a:p>
            <a:pPr lvl="0">
              <a:defRPr/>
            </a:pPr>
            <a:r>
              <a:rPr lang="ko-KR" altLang="en-US" b="0" i="0">
                <a:solidFill>
                  <a:srgbClr val="212121"/>
                </a:solidFill>
                <a:effectLst/>
                <a:latin typeface="Apple SD Gothic Neo"/>
              </a:rPr>
              <a:t>불과 몇 년 전만 하더라도 </a:t>
            </a:r>
            <a:r>
              <a:rPr lang="en-US" altLang="ko-KR" b="0" i="0">
                <a:solidFill>
                  <a:srgbClr val="212121"/>
                </a:solidFill>
                <a:effectLst/>
                <a:latin typeface="Apple SD Gothic Neo"/>
              </a:rPr>
              <a:t>UI </a:t>
            </a:r>
            <a:r>
              <a:rPr lang="ko-KR" altLang="en-US" b="0" i="0">
                <a:solidFill>
                  <a:srgbClr val="212121"/>
                </a:solidFill>
                <a:effectLst/>
                <a:latin typeface="Apple SD Gothic Neo"/>
              </a:rPr>
              <a:t>개발 라이브러리는 </a:t>
            </a:r>
            <a:r>
              <a:rPr lang="en-US" altLang="ko-KR" b="0" i="0">
                <a:solidFill>
                  <a:srgbClr val="212121"/>
                </a:solidFill>
                <a:effectLst/>
                <a:latin typeface="Apple SD Gothic Neo"/>
              </a:rPr>
              <a:t>jQuery</a:t>
            </a:r>
            <a:r>
              <a:rPr lang="ko-KR" altLang="en-US" b="0" i="0">
                <a:solidFill>
                  <a:srgbClr val="212121"/>
                </a:solidFill>
                <a:effectLst/>
                <a:latin typeface="Apple SD Gothic Neo"/>
              </a:rPr>
              <a:t>가 가장 인기가 많았는데</a:t>
            </a:r>
            <a:r>
              <a:rPr lang="en-US" altLang="ko-KR" b="0" i="0">
                <a:solidFill>
                  <a:srgbClr val="212121"/>
                </a:solidFill>
                <a:effectLst/>
                <a:latin typeface="Apple SD Gothic Neo"/>
              </a:rPr>
              <a:t> 2018</a:t>
            </a:r>
            <a:r>
              <a:rPr lang="ko-KR" altLang="en-US" b="0" i="0">
                <a:solidFill>
                  <a:srgbClr val="212121"/>
                </a:solidFill>
                <a:effectLst/>
                <a:latin typeface="Apple SD Gothic Neo"/>
              </a:rPr>
              <a:t>년 즈음부터 </a:t>
            </a:r>
            <a:r>
              <a:rPr lang="en-US" altLang="ko-KR" b="0" i="0">
                <a:solidFill>
                  <a:srgbClr val="212121"/>
                </a:solidFill>
                <a:effectLst/>
                <a:latin typeface="Apple SD Gothic Neo"/>
              </a:rPr>
              <a:t>React</a:t>
            </a:r>
            <a:r>
              <a:rPr lang="ko-KR" altLang="en-US" b="0" i="0">
                <a:solidFill>
                  <a:srgbClr val="212121"/>
                </a:solidFill>
                <a:effectLst/>
                <a:latin typeface="Apple SD Gothic Neo"/>
              </a:rPr>
              <a:t>가 </a:t>
            </a:r>
            <a:r>
              <a:rPr lang="en-US" altLang="ko-KR" b="0" i="0">
                <a:solidFill>
                  <a:srgbClr val="212121"/>
                </a:solidFill>
                <a:effectLst/>
                <a:latin typeface="Apple SD Gothic Neo"/>
              </a:rPr>
              <a:t>jQuery</a:t>
            </a:r>
            <a:r>
              <a:rPr lang="ko-KR" altLang="en-US" b="0" i="0">
                <a:solidFill>
                  <a:srgbClr val="212121"/>
                </a:solidFill>
                <a:effectLst/>
                <a:latin typeface="Apple SD Gothic Neo"/>
              </a:rPr>
              <a:t>를 앞서기 시작했습니다</a:t>
            </a:r>
            <a:r>
              <a:rPr lang="en-US" altLang="ko-KR" b="0" i="0">
                <a:solidFill>
                  <a:srgbClr val="212121"/>
                </a:solidFill>
                <a:effectLst/>
                <a:latin typeface="Apple SD Gothic Neo"/>
              </a:rPr>
              <a:t>.</a:t>
            </a:r>
          </a:p>
          <a:p>
            <a:pPr lvl="0">
              <a:defRPr/>
            </a:pPr>
            <a:r>
              <a:rPr lang="en-US" altLang="ko-KR" b="0" i="0">
                <a:solidFill>
                  <a:srgbClr val="212121"/>
                </a:solidFill>
                <a:effectLst/>
                <a:latin typeface="Apple SD Gothic Neo"/>
              </a:rPr>
              <a:t>jQuery</a:t>
            </a:r>
            <a:r>
              <a:rPr lang="ko-KR" altLang="en-US" b="0" i="0">
                <a:solidFill>
                  <a:srgbClr val="212121"/>
                </a:solidFill>
                <a:effectLst/>
                <a:latin typeface="Apple SD Gothic Neo"/>
              </a:rPr>
              <a:t>가 </a:t>
            </a:r>
            <a:r>
              <a:rPr lang="en-US" altLang="ko-KR" b="0" i="0">
                <a:solidFill>
                  <a:srgbClr val="212121"/>
                </a:solidFill>
                <a:effectLst/>
                <a:latin typeface="Apple SD Gothic Neo"/>
              </a:rPr>
              <a:t>React</a:t>
            </a:r>
            <a:r>
              <a:rPr lang="ko-KR" altLang="en-US" b="0" i="0">
                <a:solidFill>
                  <a:srgbClr val="212121"/>
                </a:solidFill>
                <a:effectLst/>
                <a:latin typeface="Apple SD Gothic Neo"/>
              </a:rPr>
              <a:t>보다 스물다섯배 정도 더 느리고</a:t>
            </a:r>
            <a:r>
              <a:rPr lang="en-US" altLang="ko-KR" b="0" i="0">
                <a:solidFill>
                  <a:srgbClr val="212121"/>
                </a:solidFill>
                <a:effectLst/>
                <a:latin typeface="Apple SD Gothic Neo"/>
              </a:rPr>
              <a:t>, </a:t>
            </a:r>
            <a:r>
              <a:rPr lang="ko-KR" altLang="en-US" b="0" i="0">
                <a:solidFill>
                  <a:srgbClr val="212121"/>
                </a:solidFill>
                <a:effectLst/>
                <a:latin typeface="Apple SD Gothic Neo"/>
              </a:rPr>
              <a:t>다루어야 할 데이터가 많아질수록 코드 관리가 힘들어지는 단점이 부각되면서</a:t>
            </a:r>
          </a:p>
          <a:p>
            <a:pPr lvl="0">
              <a:defRPr/>
            </a:pPr>
            <a:r>
              <a:rPr lang="en-US" altLang="ko-KR"/>
              <a:t>React</a:t>
            </a:r>
            <a:r>
              <a:rPr lang="ko-KR" altLang="en-US"/>
              <a:t>가 개발자들 사이에서 가장 많은 인기를 받게 되었습니다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https://npmtrends.com/jquery-vs-react-vs-vue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그렇다면 </a:t>
            </a:r>
            <a:r>
              <a:rPr lang="en-US" altLang="ko-KR"/>
              <a:t>React</a:t>
            </a:r>
            <a:r>
              <a:rPr lang="ko-KR" altLang="en-US"/>
              <a:t>란 무엇일까요</a:t>
            </a:r>
            <a:r>
              <a:rPr lang="en-US" altLang="ko-KR"/>
              <a:t>? React </a:t>
            </a:r>
            <a:r>
              <a:rPr lang="ko-KR" altLang="en-US"/>
              <a:t>홈페이지에 따르면</a:t>
            </a:r>
            <a:r>
              <a:rPr lang="en-US" altLang="ko-KR"/>
              <a:t>, </a:t>
            </a:r>
            <a:r>
              <a:rPr lang="ko-KR" altLang="en-US"/>
              <a:t>사용자 인터페이스를 만들기 위한 자바스크립트 라이브러리 라고 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facebook</a:t>
            </a:r>
            <a:r>
              <a:rPr lang="ko-KR" altLang="en-US"/>
              <a:t>에서 주도하여 개발하였고</a:t>
            </a:r>
            <a:r>
              <a:rPr lang="en-US" altLang="ko-KR"/>
              <a:t>,</a:t>
            </a:r>
            <a:r>
              <a:rPr lang="ko-KR" altLang="en-US"/>
              <a:t> 안정적이고 방대한 오픈 커뮤니티를 구축하고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단일페이지 웹 어플리케이션 및 모바일 앱의 </a:t>
            </a:r>
            <a:r>
              <a:rPr lang="en-US" altLang="ko-KR"/>
              <a:t>UI</a:t>
            </a:r>
            <a:r>
              <a:rPr lang="ko-KR" altLang="en-US"/>
              <a:t>를 효과적으로 구축하기 위해 사용합니다</a:t>
            </a:r>
            <a:r>
              <a:rPr lang="en-US" altLang="ko-KR"/>
              <a:t>. </a:t>
            </a:r>
            <a:r>
              <a:rPr lang="ko-KR" altLang="en-US"/>
              <a:t>그러나 라우팅</a:t>
            </a:r>
            <a:r>
              <a:rPr lang="en-US" altLang="ko-KR"/>
              <a:t>, </a:t>
            </a:r>
            <a:r>
              <a:rPr lang="ko-KR" altLang="en-US"/>
              <a:t>데이터관리 등의 미지원으로 대규모 개발시 추가 라이브러리를 사용해아 합니다</a:t>
            </a:r>
            <a:r>
              <a:rPr lang="en-US" altLang="ko-KR"/>
              <a:t>.</a:t>
            </a:r>
            <a:endParaRPr lang="en-US" altLang="ko-KR" b="0" i="0">
              <a:solidFill>
                <a:srgbClr val="000000"/>
              </a:solidFill>
              <a:effectLst/>
              <a:latin typeface="Montserra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홈페이지에서는 다음 세 단어로 리액트를 설명하고 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상호작용이 많은 </a:t>
            </a:r>
            <a:r>
              <a:rPr lang="en-US" altLang="ko-KR"/>
              <a:t>UI</a:t>
            </a:r>
            <a:r>
              <a:rPr lang="ko-KR" altLang="en-US"/>
              <a:t>를 작성할 때</a:t>
            </a:r>
            <a:r>
              <a:rPr lang="en-US" altLang="ko-KR"/>
              <a:t>, </a:t>
            </a:r>
            <a:r>
              <a:rPr lang="ko-KR" altLang="en-US"/>
              <a:t>각 상태에 대한 간단한 뷰만 설계하면 리액트가 효율적으로 렌더링을 수행합니다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캡슐화된 컴포넌트를 사용하여 스스로 상태를 관리하고 복잡한 </a:t>
            </a:r>
            <a:r>
              <a:rPr lang="en-US" altLang="ko-KR"/>
              <a:t>UI</a:t>
            </a:r>
            <a:r>
              <a:rPr lang="ko-KR" altLang="en-US"/>
              <a:t>도 효율적으로 구성합니다</a:t>
            </a:r>
            <a:r>
              <a:rPr lang="en-US" altLang="ko-KR"/>
              <a:t>. </a:t>
            </a:r>
            <a:r>
              <a:rPr lang="ko-KR" altLang="en-US"/>
              <a:t>순수 자바스크립트로 작성된 라이브러리이기 때문에 유연한 사용방식과 확장성을 가집니다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또한 기존코드를 불필요하게 다시 작성하지 않고</a:t>
            </a:r>
            <a:r>
              <a:rPr lang="en-US" altLang="ko-KR"/>
              <a:t>, </a:t>
            </a:r>
            <a:r>
              <a:rPr lang="ko-KR" altLang="en-US"/>
              <a:t>새 기능을 바로 개발할 수 있습니다</a:t>
            </a:r>
            <a:r>
              <a:rPr lang="en-US" altLang="ko-KR"/>
              <a:t>. </a:t>
            </a:r>
            <a:r>
              <a:rPr lang="ko-KR" altLang="en-US"/>
              <a:t>리액트에서 한번 학습되면 클라이언트</a:t>
            </a:r>
            <a:r>
              <a:rPr lang="en-US" altLang="ko-KR"/>
              <a:t>, </a:t>
            </a:r>
            <a:r>
              <a:rPr lang="ko-KR" altLang="en-US"/>
              <a:t>서버</a:t>
            </a:r>
            <a:r>
              <a:rPr lang="en-US" altLang="ko-KR"/>
              <a:t>, </a:t>
            </a:r>
            <a:r>
              <a:rPr lang="ko-KR" altLang="en-US"/>
              <a:t>모바일 웹에서 사용할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리액트의 특징은 컴포넌트</a:t>
            </a:r>
            <a:r>
              <a:rPr lang="en-US" altLang="ko-KR"/>
              <a:t>, JSX, </a:t>
            </a:r>
            <a:r>
              <a:rPr lang="ko-KR" altLang="en-US"/>
              <a:t>비추얼돔이 있습니다</a:t>
            </a:r>
            <a:r>
              <a:rPr lang="en-US" altLang="ko-KR"/>
              <a:t>. </a:t>
            </a:r>
            <a:r>
              <a:rPr lang="ko-KR" altLang="en-US"/>
              <a:t>각 요소들은 서로 연결되어 리액트를 구성합니다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컴포넌트는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UI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를 구성하는 개별적인 뷰 단위입니다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전체 앱은 각 컴포넌트들이 결합해 만들어지고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독립적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재사용이 가능한 코드조각 이라고도 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앞서 말했듯이  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‘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리액트의 컴포넌트는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’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   뷰 생성에 집중하고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기능의 제어를 하지 않습니다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서로 다른 컴포넌트 간의 직접적인 데이터 전달이 어렵기 때문에 알맞은 추가 툴을 선택해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데이터 무결성을 위해 상태관리를 잘 하는 것이 중요합니다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JSX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는 자바스크립트 익스텐션의 약자로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과 비슷한 모습을 하였지만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자바스크립트의 확장문법입니다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이 언어는 바벨과 같은 트랜스파일러를 꼭 써야 하기 때문에 까다로운 초기 세팅이 필수적입니다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이러한 번거로움이 있는데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JSX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를 사용해야 할까요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JSX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는 한눈에 이해하기 쉬운 개발을 만들어 줍니다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형태가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과 비슷하고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태그를 변수로 할당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리턴하는 모습을 가지고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코드를 통해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‘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유저에게 보여주고 싶은 뷰를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’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 직관적으로 표현할 수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JSX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는 예측 가능한 개발을 만들어줄 뿐 아니라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유지보수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협업 등에서도 엄청난 강점을 발휘합니다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마지막으로 비추얼 돔이란 가상 돔과 메모리를 통해 변경된 부분만 효율적으로 실제 돔에 업데이트 해주는 구조를 말합니다</a:t>
            </a:r>
            <a:r>
              <a:rPr lang="en-US" altLang="ko-KR"/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AppleSDGothicNeo"/>
              </a:rPr>
              <a:t>실제로 스크린에 랜더링하는 것이 아니기 때문에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ppleSDGothicNeo"/>
              </a:rPr>
              <a:t>DOM</a:t>
            </a:r>
            <a:r>
              <a:rPr lang="ko-KR" altLang="en-US" b="0" i="0">
                <a:solidFill>
                  <a:srgbClr val="000000"/>
                </a:solidFill>
                <a:effectLst/>
                <a:latin typeface="AppleSDGothicNeo"/>
              </a:rPr>
              <a:t>을 직접 업데이트하는 것보다 상대적으로 빠릅니다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AppleSDGothicNeo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속도적인 부분과</a:t>
            </a:r>
            <a:r>
              <a:rPr lang="en-US" altLang="ko-KR"/>
              <a:t>,</a:t>
            </a:r>
            <a:r>
              <a:rPr lang="ko-KR" altLang="en-US"/>
              <a:t>  많은 일을 수행하다 버그가 발생하거나</a:t>
            </a:r>
            <a:r>
              <a:rPr lang="en-US" altLang="ko-KR"/>
              <a:t>,</a:t>
            </a:r>
            <a:r>
              <a:rPr lang="ko-KR" altLang="en-US"/>
              <a:t> 브라우저가 죽는 일 등을 개선하고자 나왔습니다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비추얼 돔은 삼단계를 거쳐서 렌더링 됩니다</a:t>
            </a:r>
            <a:r>
              <a:rPr lang="en-US" altLang="ko-KR"/>
              <a:t>. </a:t>
            </a:r>
            <a:r>
              <a:rPr lang="ko-KR" altLang="en-US"/>
              <a:t>첫번째로 데이터가 업데이트 되었을 때</a:t>
            </a:r>
            <a:r>
              <a:rPr lang="en-US" altLang="ko-KR"/>
              <a:t>, </a:t>
            </a:r>
            <a:r>
              <a:rPr lang="ko-KR" altLang="en-US"/>
              <a:t>전체 </a:t>
            </a:r>
            <a:r>
              <a:rPr lang="en-US" altLang="ko-KR"/>
              <a:t>UI</a:t>
            </a:r>
            <a:r>
              <a:rPr lang="ko-KR" altLang="en-US"/>
              <a:t>가 가상 돔에서 리랜더링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다음으로 이전 실제 돔과 새로운 비추얼 돔의 차이가 계산됩니다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</a:t>
            </a:r>
            <a:endParaRPr lang="en-US" altLang="ko-KR" b="0" i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계산이 끝난 후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실제 돔은 변경된 부분만을 변화 시킵니다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</a:t>
            </a:r>
            <a:endParaRPr lang="en-US" altLang="ko-KR" b="0" i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프레임워크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대해서 발표하겠습니다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22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이렇듯 리액트는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 UI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수정과 사용성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확장성이 좋지만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뷰 이외의 기능에서의 한계와  라우팅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ontserrat"/>
              </a:rPr>
              <a:t>데이터 관리 등의 기능지원이 안되는 단점 또한 존재합니다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ontserrat"/>
              </a:rPr>
              <a:t>.</a:t>
            </a:r>
          </a:p>
          <a:p>
            <a:pPr lvl="0">
              <a:defRPr/>
            </a:pPr>
            <a:r>
              <a:rPr lang="ko-KR" altLang="en-US"/>
              <a:t>그러나 넥스트 </a:t>
            </a:r>
            <a:r>
              <a:rPr lang="en-US" altLang="ko-KR"/>
              <a:t>js</a:t>
            </a:r>
            <a:r>
              <a:rPr lang="ko-KR" altLang="en-US"/>
              <a:t>의 창시자인 길레르모 라우치는 리액트를 그 의미와 응용 분야를 계속 탐구해 볼만한 멋진 아이디어라고 평가하였습니다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이상 프레임워크와 라이브러리에 대한 발표를 마치겠습니다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프레임워크는 뼈대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틀이라고 생각하시면 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소프트웨어 분야에서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애플리케이션을 개발할 때에 빈번히 쓰여지는 범용 기능을 한꺼번에 제공하여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애플리케이션의 토대로서 가능하는 소프트웨어입니다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7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특징으로는 소프트웨어의 형식을 제공하고 사용 규칙이 정해져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제공된 틀안으로 들어가 주어진 규칙을 지켜가며 사용합니다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제어의 역전이 발생하는데 이는 뒤에서 다시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종류는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앵귤러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스프링 등이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52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첫번째로는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앵귤러입니다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앵귤러는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웹 애플리케이션 개발을 위한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TypeScript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프레임워크로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바인딩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라우팅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컴포넌트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서비스 등 다양한 기능을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34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두번째로 장고입니다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장고는 파이썬 웹 프레임워크로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데이터베이스 모델링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URL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라우팅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템플릿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인증 등의 기능을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8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마지막으로는 뒤에서 자세히 알아볼 스프링입니다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스프링은 자바 기반 웹 프레임워크로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의존성 주입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ORM, AOP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다양한 기능을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06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프레임워크는 재사용성이 높은 코드를 작성할 수 있고 개발 생산성이 높아집니다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개발 생태계가 활성화되어 있어서 지원 및 커뮤니티가 큰 장점이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단점으로는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프레임워크에 의존적인 코드가 생성될 수 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프레임워크가 제공하는 기능 외에는 사용하기 어려울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학습하는데 시간이 오래 걸려서 프레임워크의 사용 시간이 소요될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6518C4F-60A2-4589-9A80-393DC11542CE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8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1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8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26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8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9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2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6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00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14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0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25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BC30D4F7-3819-5474-1F90-EF67F8E8BB0E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94A75BA-50DE-E398-6567-5C0B4C6535CC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6405D1AF-3F34-03E5-1B9C-81D875FF1099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7E8BC5-14BE-086E-7364-724D7876AC43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4E9745E-1609-7547-C59F-727C754E522D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FA2AD69-AD66-B34F-7B0C-8A92030C16DE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B8A1E5-AB03-B66A-69A4-D5F652BCF8FF}"/>
              </a:ext>
            </a:extLst>
          </p:cNvPr>
          <p:cNvSpPr/>
          <p:nvPr/>
        </p:nvSpPr>
        <p:spPr>
          <a:xfrm>
            <a:off x="1975408" y="2686919"/>
            <a:ext cx="75452" cy="508719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65998B-01D9-1141-035C-B60A122B84CE}"/>
              </a:ext>
            </a:extLst>
          </p:cNvPr>
          <p:cNvSpPr/>
          <p:nvPr/>
        </p:nvSpPr>
        <p:spPr>
          <a:xfrm>
            <a:off x="1975408" y="3286040"/>
            <a:ext cx="75452" cy="508719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90322-2BD1-4360-E34A-9AF452E9E3A0}"/>
              </a:ext>
            </a:extLst>
          </p:cNvPr>
          <p:cNvSpPr txBox="1"/>
          <p:nvPr/>
        </p:nvSpPr>
        <p:spPr>
          <a:xfrm>
            <a:off x="2176277" y="2640892"/>
            <a:ext cx="8504423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i="1" kern="0" dirty="0">
                <a:ln w="15875">
                  <a:noFill/>
                </a:ln>
                <a:solidFill>
                  <a:srgbClr val="FFE69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&lt;title&gt;</a:t>
            </a:r>
            <a:r>
              <a:rPr lang="en-US" altLang="ko-KR" sz="2000" i="1" kern="0" dirty="0">
                <a:ln w="15875">
                  <a:noFill/>
                </a:ln>
                <a:solidFill>
                  <a:srgbClr val="61DA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3200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프레임워크와 라이브러리</a:t>
            </a:r>
            <a:r>
              <a:rPr lang="en-US" altLang="ko-KR" sz="900" kern="0" dirty="0">
                <a:ln w="15875">
                  <a:noFill/>
                </a:ln>
                <a:solidFill>
                  <a:prstClr val="white"/>
                </a:solidFill>
              </a:rPr>
              <a:t>  </a:t>
            </a:r>
            <a:r>
              <a:rPr lang="en-US" altLang="ko-KR" sz="2000" i="1" kern="0" dirty="0">
                <a:ln w="15875">
                  <a:noFill/>
                </a:ln>
                <a:solidFill>
                  <a:srgbClr val="FFE69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&lt;/title&gt; </a:t>
            </a:r>
            <a:endParaRPr lang="ko-KR" altLang="en-US" sz="2000" dirty="0">
              <a:solidFill>
                <a:srgbClr val="FFE699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4B6CBA-B3BB-9919-EF6D-9005EAB74CB5}"/>
              </a:ext>
            </a:extLst>
          </p:cNvPr>
          <p:cNvGrpSpPr/>
          <p:nvPr/>
        </p:nvGrpSpPr>
        <p:grpSpPr>
          <a:xfrm>
            <a:off x="2966852" y="3408274"/>
            <a:ext cx="5934917" cy="1477328"/>
            <a:chOff x="2966852" y="3408274"/>
            <a:chExt cx="5934917" cy="147732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C14580-69EF-D343-2864-93D8AC0476FE}"/>
                </a:ext>
              </a:extLst>
            </p:cNvPr>
            <p:cNvSpPr txBox="1"/>
            <p:nvPr/>
          </p:nvSpPr>
          <p:spPr>
            <a:xfrm>
              <a:off x="2966852" y="3408274"/>
              <a:ext cx="5934917" cy="1477328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i="1" kern="0" dirty="0">
                  <a:ln w="15875">
                    <a:noFill/>
                  </a:ln>
                  <a:solidFill>
                    <a:srgbClr val="5B9BD5">
                      <a:lumMod val="60000"/>
                      <a:lumOff val="40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&lt;name&gt;</a:t>
              </a:r>
            </a:p>
            <a:p>
              <a:pPr marL="0" lvl="2">
                <a:defRPr/>
              </a:pPr>
              <a:endParaRPr lang="en-US" altLang="ko-KR" i="1" kern="0" dirty="0">
                <a:ln w="15875"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0" lvl="2">
                <a:defRPr/>
              </a:pPr>
              <a:endParaRPr lang="en-US" altLang="ko-KR" i="1" kern="0" dirty="0">
                <a:ln w="15875"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0" lvl="2">
                <a:defRPr/>
              </a:pPr>
              <a:endParaRPr lang="en-US" altLang="ko-KR" i="1" kern="0" dirty="0">
                <a:ln w="15875"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0" lvl="2">
                <a:defRPr/>
              </a:pPr>
              <a:r>
                <a:rPr lang="en-US" altLang="ko-KR" i="1" kern="0" dirty="0">
                  <a:ln w="15875">
                    <a:noFill/>
                  </a:ln>
                  <a:solidFill>
                    <a:srgbClr val="5B9BD5">
                      <a:lumMod val="60000"/>
                      <a:lumOff val="40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&lt;/name&gt; </a:t>
              </a:r>
              <a:endParaRPr lang="ko-KR" altLang="en-US" dirty="0">
                <a:solidFill>
                  <a:srgbClr val="5B9BD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64A468-F101-5BEC-4247-0E6274308C92}"/>
                </a:ext>
              </a:extLst>
            </p:cNvPr>
            <p:cNvSpPr txBox="1"/>
            <p:nvPr/>
          </p:nvSpPr>
          <p:spPr>
            <a:xfrm>
              <a:off x="4038600" y="3672573"/>
              <a:ext cx="44887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2">
                <a:defRPr/>
              </a:pPr>
              <a:r>
                <a:rPr lang="ko-KR" altLang="en-US" kern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영어영문학부 </a:t>
              </a:r>
              <a:r>
                <a:rPr lang="en-US" altLang="ko-KR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201820247 </a:t>
              </a:r>
              <a:r>
                <a:rPr lang="ko-KR" altLang="en-US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서은</a:t>
              </a:r>
              <a:endParaRPr lang="en-US" altLang="ko-KR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0" lvl="2">
                <a:defRPr/>
              </a:pPr>
              <a:r>
                <a:rPr lang="ko-KR" altLang="en-US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컴퓨터정보공학부 </a:t>
              </a:r>
              <a:r>
                <a:rPr lang="en-US" altLang="ko-KR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201921275 </a:t>
              </a:r>
              <a:r>
                <a:rPr lang="ko-KR" altLang="en-US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이진수</a:t>
              </a:r>
              <a:endParaRPr lang="en-US" altLang="ko-KR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0" lvl="2">
                <a:defRPr/>
              </a:pPr>
              <a:r>
                <a:rPr lang="ko-KR" altLang="en-US" kern="0" dirty="0" err="1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미디어기술콘텐츠학과</a:t>
              </a:r>
              <a:r>
                <a:rPr lang="ko-KR" altLang="en-US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201921439 </a:t>
              </a:r>
              <a:r>
                <a:rPr lang="ko-KR" altLang="en-US" kern="0" dirty="0" err="1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채다희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616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rcRect b="9921"/>
          <a:stretch/>
        </p:blipFill>
        <p:spPr>
          <a:xfrm>
            <a:off x="1426505" y="1199911"/>
            <a:ext cx="9126709" cy="52359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F4329C-7079-0DC3-20E9-82CABA748832}"/>
              </a:ext>
            </a:extLst>
          </p:cNvPr>
          <p:cNvSpPr/>
          <p:nvPr/>
        </p:nvSpPr>
        <p:spPr>
          <a:xfrm>
            <a:off x="357153" y="612375"/>
            <a:ext cx="2976356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bg1"/>
                </a:solidFill>
              </a:rPr>
              <a:t>프레임워크와 라이브러리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C8F91E-5DE2-1577-0967-F4CC24C0802E}"/>
              </a:ext>
            </a:extLst>
          </p:cNvPr>
          <p:cNvSpPr txBox="1"/>
          <p:nvPr/>
        </p:nvSpPr>
        <p:spPr>
          <a:xfrm>
            <a:off x="2763679" y="2634010"/>
            <a:ext cx="6319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FF00"/>
                </a:solidFill>
              </a:rPr>
              <a:t>라이브러리 </a:t>
            </a:r>
            <a:r>
              <a:rPr lang="en-US" altLang="ko-KR" sz="3600" b="1" dirty="0">
                <a:solidFill>
                  <a:srgbClr val="FFFF00"/>
                </a:solidFill>
              </a:rPr>
              <a:t>: </a:t>
            </a:r>
            <a:r>
              <a:rPr lang="ko-KR" altLang="en-US" sz="3600" b="1" dirty="0">
                <a:solidFill>
                  <a:srgbClr val="FFFF00"/>
                </a:solidFill>
              </a:rPr>
              <a:t>정보의 저장소</a:t>
            </a:r>
            <a:endParaRPr lang="en-US" altLang="ko-KR" sz="3600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2C57E-5AC3-49FD-3E4F-CBB0C65470F9}"/>
              </a:ext>
            </a:extLst>
          </p:cNvPr>
          <p:cNvSpPr txBox="1"/>
          <p:nvPr/>
        </p:nvSpPr>
        <p:spPr>
          <a:xfrm>
            <a:off x="2196536" y="3882208"/>
            <a:ext cx="76455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개발자가 사용할 수 있는 </a:t>
            </a:r>
            <a:r>
              <a:rPr lang="en-US" altLang="ko-KR" sz="2800" b="1" dirty="0">
                <a:solidFill>
                  <a:schemeClr val="bg1"/>
                </a:solidFill>
              </a:rPr>
              <a:t>API</a:t>
            </a:r>
            <a:r>
              <a:rPr lang="ko-KR" altLang="en-US" sz="2800" b="1" dirty="0">
                <a:solidFill>
                  <a:schemeClr val="bg1"/>
                </a:solidFill>
              </a:rPr>
              <a:t>들을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종류나 목적에 따라서 나누어 정의한 </a:t>
            </a:r>
            <a:r>
              <a:rPr lang="en-US" altLang="ko-KR" sz="2800" b="1" dirty="0">
                <a:solidFill>
                  <a:schemeClr val="bg1"/>
                </a:solidFill>
              </a:rPr>
              <a:t>API </a:t>
            </a:r>
            <a:r>
              <a:rPr lang="ko-KR" altLang="en-US" sz="2800" b="1" dirty="0">
                <a:solidFill>
                  <a:schemeClr val="bg1"/>
                </a:solidFill>
              </a:rPr>
              <a:t>묶음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046D30-CEF7-6476-A873-75A9308DD281}"/>
              </a:ext>
            </a:extLst>
          </p:cNvPr>
          <p:cNvSpPr/>
          <p:nvPr/>
        </p:nvSpPr>
        <p:spPr>
          <a:xfrm>
            <a:off x="357153" y="612375"/>
            <a:ext cx="2050381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171783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ADC422-5620-6F8D-E9EB-6EB81D5B60F9}"/>
              </a:ext>
            </a:extLst>
          </p:cNvPr>
          <p:cNvSpPr txBox="1"/>
          <p:nvPr/>
        </p:nvSpPr>
        <p:spPr>
          <a:xfrm>
            <a:off x="1854561" y="2042773"/>
            <a:ext cx="8316843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▶ 부품이 되는 소프트웨어의 집합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▶ 작은 기능들을 함수 단위로 만들어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▶ 가져다 사용하는 개념이며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흐름을 제어함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▶ 종류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1) jQuery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2) React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3) </a:t>
            </a:r>
            <a:r>
              <a:rPr lang="en-US" altLang="ko-KR" dirty="0" err="1">
                <a:solidFill>
                  <a:schemeClr val="bg1"/>
                </a:solidFill>
              </a:rPr>
              <a:t>Axios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1A08E6-3D8E-927D-7273-B0FE6CE66DF4}"/>
              </a:ext>
            </a:extLst>
          </p:cNvPr>
          <p:cNvSpPr/>
          <p:nvPr/>
        </p:nvSpPr>
        <p:spPr>
          <a:xfrm>
            <a:off x="357153" y="612375"/>
            <a:ext cx="2050381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라이브러리 특징</a:t>
            </a:r>
          </a:p>
        </p:txBody>
      </p:sp>
    </p:spTree>
    <p:extLst>
      <p:ext uri="{BB962C8B-B14F-4D97-AF65-F5344CB8AC3E}">
        <p14:creationId xmlns:p14="http://schemas.microsoft.com/office/powerpoint/2010/main" val="68458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5AAFD31-5721-FE0D-0111-2802FF15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485" y="2002818"/>
            <a:ext cx="7803355" cy="3028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254E9C-1D46-A259-8654-5609BE1FBC5F}"/>
              </a:ext>
            </a:extLst>
          </p:cNvPr>
          <p:cNvSpPr txBox="1"/>
          <p:nvPr/>
        </p:nvSpPr>
        <p:spPr>
          <a:xfrm>
            <a:off x="2199692" y="5446109"/>
            <a:ext cx="7645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HTML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문서 객체 모델을 조작하고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이벤트 처리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애니메이션 등을 쉽게 구현할 수 있는 자바스크립트 라이브러리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80403F-E9A8-7E3E-7C6A-242E132A85E4}"/>
              </a:ext>
            </a:extLst>
          </p:cNvPr>
          <p:cNvSpPr/>
          <p:nvPr/>
        </p:nvSpPr>
        <p:spPr>
          <a:xfrm>
            <a:off x="357153" y="612375"/>
            <a:ext cx="2050381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12192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0254E9C-1D46-A259-8654-5609BE1FBC5F}"/>
              </a:ext>
            </a:extLst>
          </p:cNvPr>
          <p:cNvSpPr txBox="1"/>
          <p:nvPr/>
        </p:nvSpPr>
        <p:spPr>
          <a:xfrm>
            <a:off x="2199692" y="5446109"/>
            <a:ext cx="7645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</a:rPr>
              <a:t>라이브러리로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자바스크립트를 사용하여 컴포넌트를 생성하고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이를 조합하여 화면을 구성할 수 있음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58957-8C18-8255-2B34-6A563B811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9" t="11419" r="11708" b="9996"/>
          <a:stretch/>
        </p:blipFill>
        <p:spPr>
          <a:xfrm>
            <a:off x="3871720" y="2108209"/>
            <a:ext cx="3677653" cy="28582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786725-8D08-6FA1-0B20-E9597C783CD1}"/>
              </a:ext>
            </a:extLst>
          </p:cNvPr>
          <p:cNvSpPr/>
          <p:nvPr/>
        </p:nvSpPr>
        <p:spPr>
          <a:xfrm>
            <a:off x="357153" y="612375"/>
            <a:ext cx="2050381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60289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0254E9C-1D46-A259-8654-5609BE1FBC5F}"/>
              </a:ext>
            </a:extLst>
          </p:cNvPr>
          <p:cNvSpPr txBox="1"/>
          <p:nvPr/>
        </p:nvSpPr>
        <p:spPr>
          <a:xfrm>
            <a:off x="2199692" y="5446109"/>
            <a:ext cx="7645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자바스크립트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HTTP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클라이언트 라이브러리로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AJAX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요청을 보내고 응답을 받는 기능을 제공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9DEF7-8BB0-B4E4-500A-50A39308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9" b="20205"/>
          <a:stretch/>
        </p:blipFill>
        <p:spPr>
          <a:xfrm>
            <a:off x="2118732" y="2044557"/>
            <a:ext cx="7883911" cy="29218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E5BB65-6F09-F132-6131-3FAB55DDD8F5}"/>
              </a:ext>
            </a:extLst>
          </p:cNvPr>
          <p:cNvSpPr/>
          <p:nvPr/>
        </p:nvSpPr>
        <p:spPr>
          <a:xfrm>
            <a:off x="357153" y="612375"/>
            <a:ext cx="2050381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66527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EDD4A72-94A6-0DF8-D14F-3FA3CA5AB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38793"/>
              </p:ext>
            </p:extLst>
          </p:nvPr>
        </p:nvGraphicFramePr>
        <p:xfrm>
          <a:off x="2176354" y="2164528"/>
          <a:ext cx="7892002" cy="2786589"/>
        </p:xfrm>
        <a:graphic>
          <a:graphicData uri="http://schemas.openxmlformats.org/drawingml/2006/table">
            <a:tbl>
              <a:tblPr/>
              <a:tblGrid>
                <a:gridCol w="3946001">
                  <a:extLst>
                    <a:ext uri="{9D8B030D-6E8A-4147-A177-3AD203B41FA5}">
                      <a16:colId xmlns:a16="http://schemas.microsoft.com/office/drawing/2014/main" val="342704833"/>
                    </a:ext>
                  </a:extLst>
                </a:gridCol>
                <a:gridCol w="3946001">
                  <a:extLst>
                    <a:ext uri="{9D8B030D-6E8A-4147-A177-3AD203B41FA5}">
                      <a16:colId xmlns:a16="http://schemas.microsoft.com/office/drawing/2014/main" val="1461850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단점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14101"/>
                  </a:ext>
                </a:extLst>
              </a:tr>
              <a:tr h="965667"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개발자가 코드를 자유롭게 작성할 수 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다양한 라이브러리 중에 적합한 라이브러리를 선택하는 것이 어려울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01748"/>
                  </a:ext>
                </a:extLst>
              </a:tr>
              <a:tr h="742821"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필요한 기능만 가져와서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라이브러리가 제공하는 기능에 대한 문서화와 지원이 부족할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975558"/>
                  </a:ext>
                </a:extLst>
              </a:tr>
              <a:tr h="742821">
                <a:tc>
                  <a:txBody>
                    <a:bodyPr/>
                    <a:lstStyle/>
                    <a:p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다양한 라이브러리를 조합하여 개발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버전 업데이트에 따라 호환성 문제가 발생할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78037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94D41C1-3F7E-CAF8-22CE-DB0827F54A11}"/>
              </a:ext>
            </a:extLst>
          </p:cNvPr>
          <p:cNvSpPr/>
          <p:nvPr/>
        </p:nvSpPr>
        <p:spPr>
          <a:xfrm>
            <a:off x="357153" y="612375"/>
            <a:ext cx="2872184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bg1"/>
                </a:solidFill>
              </a:rPr>
              <a:t>라이브러리의 장점과 단점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31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4DA618-7C6B-240E-2FFD-DB183EC0AA20}"/>
              </a:ext>
            </a:extLst>
          </p:cNvPr>
          <p:cNvSpPr txBox="1"/>
          <p:nvPr/>
        </p:nvSpPr>
        <p:spPr>
          <a:xfrm>
            <a:off x="1864026" y="2212772"/>
            <a:ext cx="8316843" cy="2814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▶ 누가 누구를 컨트롤 하는지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en-US" altLang="ko-KR" sz="1600" dirty="0">
                <a:solidFill>
                  <a:schemeClr val="bg1"/>
                </a:solidFill>
              </a:rPr>
              <a:t>1) </a:t>
            </a:r>
            <a:r>
              <a:rPr lang="ko-KR" altLang="en-US" sz="1600" dirty="0">
                <a:solidFill>
                  <a:schemeClr val="bg1"/>
                </a:solidFill>
              </a:rPr>
              <a:t>라이브러리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개발자가 코드를 작성하고 실행 흐름을 제어한다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  </a:t>
            </a:r>
            <a:r>
              <a:rPr lang="ko-KR" altLang="en-US" sz="1600" dirty="0">
                <a:solidFill>
                  <a:schemeClr val="bg1"/>
                </a:solidFill>
              </a:rPr>
              <a:t>라이브러리는 개발자가 필요할 때 호출하여 사용한다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r>
              <a:rPr lang="ko-KR" altLang="en-US" sz="1600" dirty="0">
                <a:solidFill>
                  <a:schemeClr val="bg1"/>
                </a:solidFill>
              </a:rPr>
              <a:t>제어의 주체는 사용자이다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en-US" altLang="ko-KR" sz="1600" dirty="0">
                <a:solidFill>
                  <a:schemeClr val="bg1"/>
                </a:solidFill>
              </a:rPr>
              <a:t>2) </a:t>
            </a:r>
            <a:r>
              <a:rPr lang="ko-KR" altLang="en-US" sz="1600" dirty="0">
                <a:solidFill>
                  <a:schemeClr val="bg1"/>
                </a:solidFill>
              </a:rPr>
              <a:t>프레임워크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프레임워크는 개발자가 작성한 코드를 호출하고 실행 흐름을 제어한다</a:t>
            </a:r>
            <a:r>
              <a:rPr lang="en-US" altLang="ko-KR" sz="1600" dirty="0">
                <a:solidFill>
                  <a:schemeClr val="bg1"/>
                </a:solidFill>
              </a:rPr>
              <a:t>.     </a:t>
            </a:r>
            <a:r>
              <a:rPr lang="ko-KR" altLang="en-US" sz="1600" dirty="0">
                <a:solidFill>
                  <a:schemeClr val="bg1"/>
                </a:solidFill>
              </a:rPr>
              <a:t>개발자는 프레임워크에 맞게 코드를 작성하여 제공한다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r>
              <a:rPr lang="ko-KR" altLang="en-US" sz="1600" dirty="0">
                <a:solidFill>
                  <a:schemeClr val="bg1"/>
                </a:solidFill>
              </a:rPr>
              <a:t>제어의 주체는 프레임워크다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D83871-4E7D-6403-DA7D-743F0F7E69D5}"/>
              </a:ext>
            </a:extLst>
          </p:cNvPr>
          <p:cNvSpPr/>
          <p:nvPr/>
        </p:nvSpPr>
        <p:spPr>
          <a:xfrm>
            <a:off x="357153" y="612375"/>
            <a:ext cx="4770432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프레임워크와 라이브러리의 가장 큰 차이점</a:t>
            </a:r>
          </a:p>
        </p:txBody>
      </p:sp>
    </p:spTree>
    <p:extLst>
      <p:ext uri="{BB962C8B-B14F-4D97-AF65-F5344CB8AC3E}">
        <p14:creationId xmlns:p14="http://schemas.microsoft.com/office/powerpoint/2010/main" val="367312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>
            <a:off x="299418" y="640529"/>
            <a:ext cx="5645678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Is React a Library or Framework?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BD5A70-5356-5E9A-59DC-5547F38B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24" y="1817379"/>
            <a:ext cx="8544118" cy="3317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80CE18-853C-341C-163A-0FE80F43FA5A}"/>
              </a:ext>
            </a:extLst>
          </p:cNvPr>
          <p:cNvSpPr txBox="1"/>
          <p:nvPr/>
        </p:nvSpPr>
        <p:spPr>
          <a:xfrm>
            <a:off x="2199692" y="5446109"/>
            <a:ext cx="7645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결론부터 말하면 라이브러리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!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498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>
            <a:off x="299418" y="640529"/>
            <a:ext cx="5645678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Is React a Library or Framework?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F5AB7-74F8-D186-5925-82320D32A1D7}"/>
              </a:ext>
            </a:extLst>
          </p:cNvPr>
          <p:cNvSpPr txBox="1"/>
          <p:nvPr/>
        </p:nvSpPr>
        <p:spPr>
          <a:xfrm>
            <a:off x="1786674" y="2061478"/>
            <a:ext cx="8316843" cy="279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 ▶ 컴포넌트 기반 라이브러리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 ▶ 라우팅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데이터 관리 등의 추가 기능을 제공하지 않음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 ▶ 유연한 사용방식</a:t>
            </a:r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5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472FA6-7F43-6254-8EDF-53C866D3E24E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737E2A-8A6C-BF77-8E3D-1CB37DB32B0B}"/>
                </a:ext>
              </a:extLst>
            </p:cNvPr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94A75BA-50DE-E398-6567-5C0B4C6535CC}"/>
                  </a:ext>
                </a:extLst>
              </p:cNvPr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6405D1AF-3F34-03E5-1B9C-81D875FF1099}"/>
                  </a:ext>
                </a:extLst>
              </p:cNvPr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/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B7E8BC5-14BE-086E-7364-724D7876AC43}"/>
                  </a:ext>
                </a:extLst>
              </p:cNvPr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4E9745E-1609-7547-C59F-727C754E522D}"/>
                  </a:ext>
                </a:extLst>
              </p:cNvPr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A2AD69-AD66-B34F-7B0C-8A92030C16DE}"/>
                  </a:ext>
                </a:extLst>
              </p:cNvPr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F5E387-8B81-C9F2-22FE-B124BBFE4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EBE352-923F-297E-FB2D-88222DE0B26C}"/>
                  </a:ext>
                </a:extLst>
              </p:cNvPr>
              <p:cNvSpPr txBox="1"/>
              <p:nvPr/>
            </p:nvSpPr>
            <p:spPr>
              <a:xfrm>
                <a:off x="285000" y="724064"/>
                <a:ext cx="826627" cy="33855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0" lvl="2">
                  <a:defRPr/>
                </a:pPr>
                <a:r>
                  <a:rPr lang="en-US" altLang="ko-KR" sz="1600" i="1" kern="0" dirty="0">
                    <a:ln w="15875">
                      <a:noFill/>
                    </a:ln>
                    <a:solidFill>
                      <a:srgbClr val="FFE699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&lt;title&gt; </a:t>
                </a:r>
                <a:endParaRPr lang="ko-KR" altLang="en-US" sz="1600" dirty="0">
                  <a:solidFill>
                    <a:srgbClr val="FFE699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5D1CE7-5929-9EDC-51A6-DCD7BFE71175}"/>
                  </a:ext>
                </a:extLst>
              </p:cNvPr>
              <p:cNvSpPr txBox="1"/>
              <p:nvPr/>
            </p:nvSpPr>
            <p:spPr>
              <a:xfrm>
                <a:off x="10829364" y="724064"/>
                <a:ext cx="941295" cy="33855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0" lvl="2" algn="r">
                  <a:defRPr/>
                </a:pPr>
                <a:r>
                  <a:rPr lang="en-US" altLang="ko-KR" sz="1600" i="1" kern="0" dirty="0">
                    <a:ln w="15875">
                      <a:noFill/>
                    </a:ln>
                    <a:solidFill>
                      <a:srgbClr val="FFE699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&lt;/title&gt; </a:t>
                </a:r>
                <a:endParaRPr lang="ko-KR" altLang="en-US" sz="1600" dirty="0">
                  <a:solidFill>
                    <a:srgbClr val="FFE699"/>
                  </a:solidFill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4BD876-1536-16BD-9779-CBAA06825CB1}"/>
                </a:ext>
              </a:extLst>
            </p:cNvPr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B8A1E5-AB03-B66A-69A4-D5F652BCF8FF}"/>
                  </a:ext>
                </a:extLst>
              </p:cNvPr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165998B-01D9-1141-035C-B60A122B84CE}"/>
                  </a:ext>
                </a:extLst>
              </p:cNvPr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CF29B4-53C5-A83A-4954-F807B762B92C}"/>
                  </a:ext>
                </a:extLst>
              </p:cNvPr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C5B388-AA8C-2DD9-E991-2E7B242D051F}"/>
                  </a:ext>
                </a:extLst>
              </p:cNvPr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252BA9-5830-E845-88B4-26B77A323771}"/>
                  </a:ext>
                </a:extLst>
              </p:cNvPr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CDC98F-02C3-64D2-5FD7-8A0A9D9F03AD}"/>
                  </a:ext>
                </a:extLst>
              </p:cNvPr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48EA55-6367-9E83-C83D-B3C38A9AE731}"/>
                  </a:ext>
                </a:extLst>
              </p:cNvPr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D3D2834-856A-7C67-A66F-40AEF21B3D88}"/>
                  </a:ext>
                </a:extLst>
              </p:cNvPr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48706-B6BB-78A1-C9D5-2B15C021DA49}"/>
                  </a:ext>
                </a:extLst>
              </p:cNvPr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CC55B7E-E111-56B9-1F3D-6FCEC61166AB}"/>
                  </a:ext>
                </a:extLst>
              </p:cNvPr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458483-F9FD-CFBC-6FE5-D0100799B6F8}"/>
                  </a:ext>
                </a:extLst>
              </p:cNvPr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E4995C-0D47-2FA8-0770-32F545F7744C}"/>
                  </a:ext>
                </a:extLst>
              </p:cNvPr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91BBBF-D33D-D6A2-0B68-CCDB9506F43D}"/>
                  </a:ext>
                </a:extLst>
              </p:cNvPr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836DA7A-DC1A-E6AE-E01E-2E03CFB95177}"/>
                  </a:ext>
                </a:extLst>
              </p:cNvPr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F42C9-6FDD-D9CB-CFD6-911404A38562}"/>
                  </a:ext>
                </a:extLst>
              </p:cNvPr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08057E-B72A-FC6D-6E73-6655A700709A}"/>
                  </a:ext>
                </a:extLst>
              </p:cNvPr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52C998C-223C-2661-4642-4AFCC911F9AF}"/>
                  </a:ext>
                </a:extLst>
              </p:cNvPr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A90322-2BD1-4360-E34A-9AF452E9E3A0}"/>
              </a:ext>
            </a:extLst>
          </p:cNvPr>
          <p:cNvSpPr txBox="1"/>
          <p:nvPr/>
        </p:nvSpPr>
        <p:spPr>
          <a:xfrm>
            <a:off x="1060573" y="663708"/>
            <a:ext cx="497267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  <a:endParaRPr lang="ko-KR" altLang="en-US" sz="1600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68DDDC-022C-574D-0E03-07E380B0E49E}"/>
              </a:ext>
            </a:extLst>
          </p:cNvPr>
          <p:cNvSpPr/>
          <p:nvPr/>
        </p:nvSpPr>
        <p:spPr>
          <a:xfrm>
            <a:off x="778684" y="1819103"/>
            <a:ext cx="5723716" cy="2190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</a:rPr>
              <a:t>프레임워크와 라이브러리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prstClr val="white"/>
                </a:solidFill>
              </a:rPr>
              <a:t>Spring Framework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prstClr val="white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108480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00583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>
            <a:off x="299418" y="640529"/>
            <a:ext cx="3484000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bg1"/>
                </a:solidFill>
              </a:rPr>
              <a:t>왜 </a:t>
            </a:r>
            <a:r>
              <a:rPr lang="en-US" altLang="ko-KR" b="1">
                <a:solidFill>
                  <a:schemeClr val="bg1"/>
                </a:solidFill>
              </a:rPr>
              <a:t>Spring</a:t>
            </a:r>
            <a:r>
              <a:rPr lang="ko-KR" altLang="en-US" b="1">
                <a:solidFill>
                  <a:schemeClr val="bg1"/>
                </a:solidFill>
              </a:rPr>
              <a:t>으로 불리게 되었나</a:t>
            </a:r>
            <a:r>
              <a:rPr lang="en-US" altLang="ko-KR" b="1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4024" y="1899035"/>
            <a:ext cx="8316843" cy="32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95262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/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/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/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383396" y="739620"/>
            <a:ext cx="324083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>
                <a:solidFill>
                  <a:schemeClr val="bg1"/>
                </a:solidFill>
              </a:rPr>
              <a:t>Spring Framework</a:t>
            </a:r>
            <a:r>
              <a:rPr lang="ko-KR" altLang="en-US" b="1">
                <a:solidFill>
                  <a:schemeClr val="bg1"/>
                </a:solidFill>
              </a:rPr>
              <a:t>란</a:t>
            </a:r>
            <a:r>
              <a:rPr lang="en-US" altLang="ko-KR" b="1">
                <a:solidFill>
                  <a:schemeClr val="bg1"/>
                </a:solidFill>
              </a:rPr>
              <a:t>?</a:t>
            </a:r>
            <a:endParaRPr lang="ko-KR" altLang="en-US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368861" y="1691400"/>
            <a:ext cx="7394428" cy="4237940"/>
            <a:chOff x="2394108" y="1608029"/>
            <a:chExt cx="7394428" cy="4237940"/>
          </a:xfrm>
        </p:grpSpPr>
        <p:grpSp>
          <p:nvGrpSpPr>
            <p:cNvPr id="12" name="그룹 11"/>
            <p:cNvGrpSpPr/>
            <p:nvPr/>
          </p:nvGrpSpPr>
          <p:grpSpPr>
            <a:xfrm>
              <a:off x="2394108" y="1608029"/>
              <a:ext cx="7394428" cy="4237940"/>
              <a:chOff x="2394108" y="1608029"/>
              <a:chExt cx="7394428" cy="4237940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6883402" y="1613647"/>
                <a:ext cx="2905134" cy="4232322"/>
                <a:chOff x="1464235" y="2089711"/>
                <a:chExt cx="2476800" cy="3698190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1551545" y="4770265"/>
                  <a:ext cx="2302180" cy="10176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sz="1200">
                      <a:solidFill>
                        <a:prstClr val="white"/>
                      </a:solidFill>
                    </a:rPr>
                    <a:t>난해한 설정파일 구조</a:t>
                  </a: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sz="1200">
                      <a:solidFill>
                        <a:prstClr val="white"/>
                      </a:solidFill>
                    </a:rPr>
                    <a:t>까다로운 패키징</a:t>
                  </a: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sz="1200">
                      <a:solidFill>
                        <a:prstClr val="white"/>
                      </a:solidFill>
                    </a:rPr>
                    <a:t>불편한 서버 배치</a:t>
                  </a: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sz="1200">
                      <a:solidFill>
                        <a:prstClr val="white"/>
                      </a:solidFill>
                    </a:rPr>
                    <a:t>등으로 인한 부담을 줄임</a:t>
                  </a:r>
                  <a:endParaRPr lang="ko-KR" altLang="en-US" sz="9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6" name="그룹 75"/>
                <p:cNvGrpSpPr/>
                <p:nvPr/>
              </p:nvGrpSpPr>
              <p:grpSpPr>
                <a:xfrm>
                  <a:off x="1464235" y="2089711"/>
                  <a:ext cx="2476800" cy="2476800"/>
                  <a:chOff x="1431048" y="2104789"/>
                  <a:chExt cx="2476800" cy="2476800"/>
                </a:xfrm>
              </p:grpSpPr>
              <p:grpSp>
                <p:nvGrpSpPr>
                  <p:cNvPr id="78" name="그룹 77"/>
                  <p:cNvGrpSpPr/>
                  <p:nvPr/>
                </p:nvGrpSpPr>
                <p:grpSpPr>
                  <a:xfrm>
                    <a:off x="1431048" y="2104789"/>
                    <a:ext cx="2476800" cy="2476800"/>
                    <a:chOff x="1431048" y="2210037"/>
                    <a:chExt cx="2437925" cy="2437925"/>
                  </a:xfrm>
                </p:grpSpPr>
                <p:sp>
                  <p:nvSpPr>
                    <p:cNvPr id="80" name="현 79"/>
                    <p:cNvSpPr/>
                    <p:nvPr/>
                  </p:nvSpPr>
                  <p:spPr>
                    <a:xfrm rot="5400000">
                      <a:off x="1431048" y="2210037"/>
                      <a:ext cx="2437925" cy="2437925"/>
                    </a:xfrm>
                    <a:prstGeom prst="chord">
                      <a:avLst>
                        <a:gd name="adj1" fmla="val 5377945"/>
                        <a:gd name="adj2" fmla="val 16200000"/>
                      </a:avLst>
                    </a:prstGeom>
                    <a:solidFill>
                      <a:srgbClr val="6DB33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p:txBody>
                </p:sp>
                <p:sp>
                  <p:nvSpPr>
                    <p:cNvPr id="81" name="현 80"/>
                    <p:cNvSpPr/>
                    <p:nvPr/>
                  </p:nvSpPr>
                  <p:spPr>
                    <a:xfrm rot="16200000" flipV="1">
                      <a:off x="1431048" y="2210037"/>
                      <a:ext cx="2437925" cy="2437925"/>
                    </a:xfrm>
                    <a:prstGeom prst="chord">
                      <a:avLst>
                        <a:gd name="adj1" fmla="val 5377945"/>
                        <a:gd name="adj2" fmla="val 16200000"/>
                      </a:avLst>
                    </a:prstGeom>
                    <a:solidFill>
                      <a:srgbClr val="26262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p:txBody>
                </p:sp>
              </p:grp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612011" y="2698996"/>
                    <a:ext cx="2114871" cy="322721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b="1">
                        <a:solidFill>
                          <a:schemeClr val="bg1"/>
                        </a:solidFill>
                      </a:rPr>
                      <a:t>Lightweight Solution</a:t>
                    </a:r>
                    <a:endParaRPr lang="ko-KR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16" name="그룹 15"/>
              <p:cNvGrpSpPr/>
              <p:nvPr/>
            </p:nvGrpSpPr>
            <p:grpSpPr>
              <a:xfrm>
                <a:off x="2394108" y="1608029"/>
                <a:ext cx="2905134" cy="4232322"/>
                <a:chOff x="1464235" y="2089711"/>
                <a:chExt cx="2476800" cy="3698190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1551545" y="4770265"/>
                  <a:ext cx="2302180" cy="10176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sz="1200">
                      <a:solidFill>
                        <a:prstClr val="white"/>
                      </a:solidFill>
                    </a:rPr>
                    <a:t>소스코드가 공개되어 있고</a:t>
                  </a: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sz="1200">
                      <a:solidFill>
                        <a:prstClr val="white"/>
                      </a:solidFill>
                    </a:rPr>
                    <a:t>수정하거나 의견 제시가 가능</a:t>
                  </a: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sz="1200">
                      <a:solidFill>
                        <a:prstClr val="white"/>
                      </a:solidFill>
                    </a:rPr>
                    <a:t>개발의 전 과정을</a:t>
                  </a: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sz="1200">
                      <a:solidFill>
                        <a:prstClr val="white"/>
                      </a:solidFill>
                    </a:rPr>
                    <a:t>빠르고 효과적으로 처리</a:t>
                  </a:r>
                  <a:endParaRPr lang="en-US" altLang="ko-KR" sz="12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8" name="그룹 17"/>
                <p:cNvGrpSpPr/>
                <p:nvPr/>
              </p:nvGrpSpPr>
              <p:grpSpPr>
                <a:xfrm>
                  <a:off x="1464235" y="2089711"/>
                  <a:ext cx="2476800" cy="2476800"/>
                  <a:chOff x="1431048" y="2104789"/>
                  <a:chExt cx="2476800" cy="2476800"/>
                </a:xfrm>
              </p:grpSpPr>
              <p:grpSp>
                <p:nvGrpSpPr>
                  <p:cNvPr id="20" name="그룹 19"/>
                  <p:cNvGrpSpPr/>
                  <p:nvPr/>
                </p:nvGrpSpPr>
                <p:grpSpPr>
                  <a:xfrm>
                    <a:off x="1431048" y="2104789"/>
                    <a:ext cx="2476800" cy="2476800"/>
                    <a:chOff x="1431048" y="2210037"/>
                    <a:chExt cx="2437925" cy="2437925"/>
                  </a:xfrm>
                </p:grpSpPr>
                <p:sp>
                  <p:nvSpPr>
                    <p:cNvPr id="40" name="현 39"/>
                    <p:cNvSpPr/>
                    <p:nvPr/>
                  </p:nvSpPr>
                  <p:spPr>
                    <a:xfrm rot="5400000">
                      <a:off x="1431048" y="2210037"/>
                      <a:ext cx="2437925" cy="2437925"/>
                    </a:xfrm>
                    <a:prstGeom prst="chord">
                      <a:avLst>
                        <a:gd name="adj1" fmla="val 5377945"/>
                        <a:gd name="adj2" fmla="val 16200000"/>
                      </a:avLst>
                    </a:prstGeom>
                    <a:solidFill>
                      <a:srgbClr val="6DB33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p:txBody>
                </p:sp>
                <p:sp>
                  <p:nvSpPr>
                    <p:cNvPr id="41" name="현 40"/>
                    <p:cNvSpPr/>
                    <p:nvPr/>
                  </p:nvSpPr>
                  <p:spPr>
                    <a:xfrm rot="16200000" flipV="1">
                      <a:off x="1431048" y="2210037"/>
                      <a:ext cx="2437925" cy="2437925"/>
                    </a:xfrm>
                    <a:prstGeom prst="chord">
                      <a:avLst>
                        <a:gd name="adj1" fmla="val 5377945"/>
                        <a:gd name="adj2" fmla="val 16200000"/>
                      </a:avLst>
                    </a:prstGeom>
                    <a:solidFill>
                      <a:srgbClr val="26262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p:txBody>
                </p:sp>
              </p:grp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987158" y="2708557"/>
                    <a:ext cx="1364578" cy="322721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b="1">
                        <a:solidFill>
                          <a:schemeClr val="bg1"/>
                        </a:solidFill>
                      </a:rPr>
                      <a:t>Open Source</a:t>
                    </a:r>
                    <a:endParaRPr lang="ko-KR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6" name="TextBox 5"/>
            <p:cNvSpPr txBox="1"/>
            <p:nvPr/>
          </p:nvSpPr>
          <p:spPr>
            <a:xfrm>
              <a:off x="3227307" y="3407569"/>
              <a:ext cx="118974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b="1">
                  <a:solidFill>
                    <a:schemeClr val="bg1"/>
                  </a:solidFill>
                </a:rPr>
                <a:t>오픈 소스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53968" y="3390424"/>
              <a:ext cx="196399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b="1">
                  <a:solidFill>
                    <a:schemeClr val="bg1"/>
                  </a:solidFill>
                </a:rPr>
                <a:t>경량화 된 솔루션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/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/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/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9" name="직사각형 48"/>
          <p:cNvSpPr/>
          <p:nvPr/>
        </p:nvSpPr>
        <p:spPr>
          <a:xfrm>
            <a:off x="2077787" y="1983749"/>
            <a:ext cx="7838981" cy="371196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AutoNum type="arabicPeriod"/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DI(Dependency Injection)</a:t>
            </a:r>
          </a:p>
          <a:p>
            <a:pPr marL="342900" indent="-342900" algn="ctr">
              <a:buAutoNum type="arabicPeriod"/>
              <a:defRPr/>
            </a:pPr>
            <a:endParaRPr lang="en-US" altLang="ko-KR" sz="24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2. IoC(Inversion of Control) </a:t>
            </a:r>
            <a:r>
              <a:rPr lang="ko-KR" altLang="en-US" sz="2400" b="1">
                <a:solidFill>
                  <a:schemeClr val="bg1"/>
                </a:solidFill>
              </a:rPr>
              <a:t>기반의 프레임워크</a:t>
            </a:r>
          </a:p>
          <a:p>
            <a:pPr algn="ctr">
              <a:defRPr/>
            </a:pPr>
            <a:endParaRPr lang="en-US" altLang="ko-KR" sz="24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3. AOP(Aspect Oriented Programming) </a:t>
            </a:r>
            <a:r>
              <a:rPr lang="ko-KR" altLang="en-US" sz="2400" b="1">
                <a:solidFill>
                  <a:schemeClr val="bg1"/>
                </a:solidFill>
              </a:rPr>
              <a:t>지원</a:t>
            </a:r>
          </a:p>
          <a:p>
            <a:pPr algn="ctr">
              <a:defRPr/>
            </a:pPr>
            <a:endParaRPr lang="en-US" altLang="ko-KR" sz="24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4. POJO </a:t>
            </a:r>
            <a:r>
              <a:rPr lang="ko-KR" altLang="en-US" sz="2400" b="1">
                <a:solidFill>
                  <a:schemeClr val="bg1"/>
                </a:solidFill>
              </a:rPr>
              <a:t>프로그래밍을 지향</a:t>
            </a:r>
          </a:p>
          <a:p>
            <a:pPr algn="ctr"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81039" y="1306411"/>
            <a:ext cx="10823560" cy="5077074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>
            <a:off x="117922" y="640529"/>
            <a:ext cx="3484000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</a:rPr>
              <a:t>Spring Framework</a:t>
            </a:r>
            <a:r>
              <a:rPr lang="ko-KR" altLang="en-US" b="1">
                <a:solidFill>
                  <a:schemeClr val="bg1"/>
                </a:solidFill>
              </a:rPr>
              <a:t>의 특징</a:t>
            </a:r>
            <a:endParaRPr lang="en-US" altLang="ko-KR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95262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/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/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/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98263" y="640529"/>
            <a:ext cx="3484000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</a:rPr>
              <a:t>Spring Framework</a:t>
            </a:r>
            <a:r>
              <a:rPr lang="ko-KR" altLang="en-US" b="1">
                <a:solidFill>
                  <a:schemeClr val="bg1"/>
                </a:solidFill>
              </a:rPr>
              <a:t>의 구조</a:t>
            </a:r>
            <a:endParaRPr lang="en-US" altLang="ko-KR" b="1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3211" y="1535889"/>
            <a:ext cx="5440779" cy="442271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603725" y="2318445"/>
            <a:ext cx="49441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- Core: </a:t>
            </a:r>
            <a:r>
              <a:rPr lang="ko-KR" altLang="en-US">
                <a:solidFill>
                  <a:schemeClr val="bg1"/>
                </a:solidFill>
              </a:rPr>
              <a:t>객체 구성부터 의존성 처리까지 모든 일을 처리하는 역할</a:t>
            </a:r>
            <a:r>
              <a:rPr lang="en-US" altLang="ko-KR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sz="1729">
                <a:solidFill>
                  <a:schemeClr val="bg1"/>
                </a:solidFill>
              </a:rPr>
              <a:t>Context: context </a:t>
            </a:r>
            <a:r>
              <a:rPr lang="ko-KR" altLang="en-US" sz="1729">
                <a:solidFill>
                  <a:schemeClr val="bg1"/>
                </a:solidFill>
              </a:rPr>
              <a:t>정보들을 제공하는 설정 파일</a:t>
            </a:r>
            <a:r>
              <a:rPr lang="en-US" altLang="ko-KR" sz="1729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- Web: Web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Application</a:t>
            </a:r>
            <a:r>
              <a:rPr lang="ko-KR" altLang="en-US">
                <a:solidFill>
                  <a:schemeClr val="bg1"/>
                </a:solidFill>
              </a:rPr>
              <a:t> 개발에 필요한 기능 지원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- ORM: </a:t>
            </a:r>
            <a:r>
              <a:rPr lang="ko-KR" altLang="en-US">
                <a:solidFill>
                  <a:schemeClr val="bg1"/>
                </a:solidFill>
              </a:rPr>
              <a:t>객체와의 관계를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/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/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/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581039" y="1306411"/>
            <a:ext cx="10823560" cy="5077074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>
            <a:off x="383395" y="640529"/>
            <a:ext cx="3484000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</a:rPr>
              <a:t>Spring vs Spring Boot</a:t>
            </a:r>
          </a:p>
        </p:txBody>
      </p:sp>
      <p:pic>
        <p:nvPicPr>
          <p:cNvPr id="2050" name="Picture 2" descr="Spring vs Spring Boot: Know The Difference - InterviewBit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77788" y="1994185"/>
            <a:ext cx="7838981" cy="368638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/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/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/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383395" y="640529"/>
            <a:ext cx="3484000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Spring vs Spring Boot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7271" y="1782922"/>
            <a:ext cx="8429539" cy="3949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472FA6-7F43-6254-8EDF-53C866D3E24E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737E2A-8A6C-BF77-8E3D-1CB37DB32B0B}"/>
                </a:ext>
              </a:extLst>
            </p:cNvPr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94A75BA-50DE-E398-6567-5C0B4C6535CC}"/>
                  </a:ext>
                </a:extLst>
              </p:cNvPr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6405D1AF-3F34-03E5-1B9C-81D875FF1099}"/>
                  </a:ext>
                </a:extLst>
              </p:cNvPr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/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B7E8BC5-14BE-086E-7364-724D7876AC43}"/>
                  </a:ext>
                </a:extLst>
              </p:cNvPr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4E9745E-1609-7547-C59F-727C754E522D}"/>
                  </a:ext>
                </a:extLst>
              </p:cNvPr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A2AD69-AD66-B34F-7B0C-8A92030C16DE}"/>
                  </a:ext>
                </a:extLst>
              </p:cNvPr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F5E387-8B81-C9F2-22FE-B124BBFE4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4BD876-1536-16BD-9779-CBAA06825CB1}"/>
                </a:ext>
              </a:extLst>
            </p:cNvPr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B8A1E5-AB03-B66A-69A4-D5F652BCF8FF}"/>
                  </a:ext>
                </a:extLst>
              </p:cNvPr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165998B-01D9-1141-035C-B60A122B84CE}"/>
                  </a:ext>
                </a:extLst>
              </p:cNvPr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CF29B4-53C5-A83A-4954-F807B762B92C}"/>
                  </a:ext>
                </a:extLst>
              </p:cNvPr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C5B388-AA8C-2DD9-E991-2E7B242D051F}"/>
                  </a:ext>
                </a:extLst>
              </p:cNvPr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252BA9-5830-E845-88B4-26B77A323771}"/>
                  </a:ext>
                </a:extLst>
              </p:cNvPr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CDC98F-02C3-64D2-5FD7-8A0A9D9F03AD}"/>
                  </a:ext>
                </a:extLst>
              </p:cNvPr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48EA55-6367-9E83-C83D-B3C38A9AE731}"/>
                  </a:ext>
                </a:extLst>
              </p:cNvPr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D3D2834-856A-7C67-A66F-40AEF21B3D88}"/>
                  </a:ext>
                </a:extLst>
              </p:cNvPr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48706-B6BB-78A1-C9D5-2B15C021DA49}"/>
                  </a:ext>
                </a:extLst>
              </p:cNvPr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CC55B7E-E111-56B9-1F3D-6FCEC61166AB}"/>
                  </a:ext>
                </a:extLst>
              </p:cNvPr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458483-F9FD-CFBC-6FE5-D0100799B6F8}"/>
                  </a:ext>
                </a:extLst>
              </p:cNvPr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E4995C-0D47-2FA8-0770-32F545F7744C}"/>
                  </a:ext>
                </a:extLst>
              </p:cNvPr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91BBBF-D33D-D6A2-0B68-CCDB9506F43D}"/>
                  </a:ext>
                </a:extLst>
              </p:cNvPr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836DA7A-DC1A-E6AE-E01E-2E03CFB95177}"/>
                  </a:ext>
                </a:extLst>
              </p:cNvPr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F42C9-6FDD-D9CB-CFD6-911404A38562}"/>
                  </a:ext>
                </a:extLst>
              </p:cNvPr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08057E-B72A-FC6D-6E73-6655A700709A}"/>
                  </a:ext>
                </a:extLst>
              </p:cNvPr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52C998C-223C-2661-4642-4AFCC911F9AF}"/>
                  </a:ext>
                </a:extLst>
              </p:cNvPr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A90322-2BD1-4360-E34A-9AF452E9E3A0}"/>
              </a:ext>
            </a:extLst>
          </p:cNvPr>
          <p:cNvSpPr txBox="1"/>
          <p:nvPr/>
        </p:nvSpPr>
        <p:spPr>
          <a:xfrm>
            <a:off x="423965" y="744733"/>
            <a:ext cx="49726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React</a:t>
            </a:r>
            <a:endParaRPr lang="ko-KR" altLang="en-US" b="1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76D70-AD53-515C-5C5F-DC32ED86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31" y="2050208"/>
            <a:ext cx="9948530" cy="3395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21FADD-9EF8-7845-C279-40EA24E62A32}"/>
              </a:ext>
            </a:extLst>
          </p:cNvPr>
          <p:cNvSpPr txBox="1"/>
          <p:nvPr/>
        </p:nvSpPr>
        <p:spPr>
          <a:xfrm>
            <a:off x="1060572" y="5493304"/>
            <a:ext cx="8625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- </a:t>
            </a:r>
            <a:r>
              <a:rPr lang="en-US" altLang="ko-KR" sz="1100" dirty="0" err="1">
                <a:solidFill>
                  <a:schemeClr val="bg1"/>
                </a:solidFill>
              </a:rPr>
              <a:t>npm</a:t>
            </a:r>
            <a:r>
              <a:rPr lang="en-US" altLang="ko-KR" sz="1100" dirty="0">
                <a:solidFill>
                  <a:schemeClr val="bg1"/>
                </a:solidFill>
              </a:rPr>
              <a:t> trends :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pple SD Gothic Neo"/>
              </a:rPr>
              <a:t>npm</a:t>
            </a:r>
            <a:r>
              <a:rPr lang="ko-KR" altLang="en-US" sz="1100" b="0" i="0" dirty="0">
                <a:solidFill>
                  <a:schemeClr val="bg1"/>
                </a:solidFill>
                <a:effectLst/>
                <a:latin typeface="Apple SD Gothic Neo"/>
              </a:rPr>
              <a:t>에 등록된 패키지의 트렌드를 확인하고 비교할 수 있는 사이트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778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472FA6-7F43-6254-8EDF-53C866D3E24E}"/>
              </a:ext>
            </a:extLst>
          </p:cNvPr>
          <p:cNvGrpSpPr/>
          <p:nvPr/>
        </p:nvGrpSpPr>
        <p:grpSpPr>
          <a:xfrm>
            <a:off x="195262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737E2A-8A6C-BF77-8E3D-1CB37DB32B0B}"/>
                </a:ext>
              </a:extLst>
            </p:cNvPr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94A75BA-50DE-E398-6567-5C0B4C6535CC}"/>
                  </a:ext>
                </a:extLst>
              </p:cNvPr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6405D1AF-3F34-03E5-1B9C-81D875FF1099}"/>
                  </a:ext>
                </a:extLst>
              </p:cNvPr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/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B7E8BC5-14BE-086E-7364-724D7876AC43}"/>
                  </a:ext>
                </a:extLst>
              </p:cNvPr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4E9745E-1609-7547-C59F-727C754E522D}"/>
                  </a:ext>
                </a:extLst>
              </p:cNvPr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A2AD69-AD66-B34F-7B0C-8A92030C16DE}"/>
                  </a:ext>
                </a:extLst>
              </p:cNvPr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F5E387-8B81-C9F2-22FE-B124BBFE4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4BD876-1536-16BD-9779-CBAA06825CB1}"/>
                </a:ext>
              </a:extLst>
            </p:cNvPr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B8A1E5-AB03-B66A-69A4-D5F652BCF8FF}"/>
                  </a:ext>
                </a:extLst>
              </p:cNvPr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165998B-01D9-1141-035C-B60A122B84CE}"/>
                  </a:ext>
                </a:extLst>
              </p:cNvPr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CF29B4-53C5-A83A-4954-F807B762B92C}"/>
                  </a:ext>
                </a:extLst>
              </p:cNvPr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C5B388-AA8C-2DD9-E991-2E7B242D051F}"/>
                  </a:ext>
                </a:extLst>
              </p:cNvPr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252BA9-5830-E845-88B4-26B77A323771}"/>
                  </a:ext>
                </a:extLst>
              </p:cNvPr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CDC98F-02C3-64D2-5FD7-8A0A9D9F03AD}"/>
                  </a:ext>
                </a:extLst>
              </p:cNvPr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48EA55-6367-9E83-C83D-B3C38A9AE731}"/>
                  </a:ext>
                </a:extLst>
              </p:cNvPr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D3D2834-856A-7C67-A66F-40AEF21B3D88}"/>
                  </a:ext>
                </a:extLst>
              </p:cNvPr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48706-B6BB-78A1-C9D5-2B15C021DA49}"/>
                  </a:ext>
                </a:extLst>
              </p:cNvPr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CC55B7E-E111-56B9-1F3D-6FCEC61166AB}"/>
                  </a:ext>
                </a:extLst>
              </p:cNvPr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458483-F9FD-CFBC-6FE5-D0100799B6F8}"/>
                  </a:ext>
                </a:extLst>
              </p:cNvPr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E4995C-0D47-2FA8-0770-32F545F7744C}"/>
                  </a:ext>
                </a:extLst>
              </p:cNvPr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91BBBF-D33D-D6A2-0B68-CCDB9506F43D}"/>
                  </a:ext>
                </a:extLst>
              </p:cNvPr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836DA7A-DC1A-E6AE-E01E-2E03CFB95177}"/>
                  </a:ext>
                </a:extLst>
              </p:cNvPr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F42C9-6FDD-D9CB-CFD6-911404A38562}"/>
                  </a:ext>
                </a:extLst>
              </p:cNvPr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08057E-B72A-FC6D-6E73-6655A700709A}"/>
                  </a:ext>
                </a:extLst>
              </p:cNvPr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52C998C-223C-2661-4642-4AFCC911F9AF}"/>
                  </a:ext>
                </a:extLst>
              </p:cNvPr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21FADD-9EF8-7845-C279-40EA24E62A32}"/>
              </a:ext>
            </a:extLst>
          </p:cNvPr>
          <p:cNvSpPr txBox="1"/>
          <p:nvPr/>
        </p:nvSpPr>
        <p:spPr>
          <a:xfrm>
            <a:off x="6677237" y="2070533"/>
            <a:ext cx="49441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https://react.dev/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-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사용자 인터페이스를 만들기 위한</a:t>
            </a:r>
            <a:endParaRPr lang="en-US" altLang="ko-K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JavaScript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라이브러리</a:t>
            </a:r>
            <a:endParaRPr lang="en-US" altLang="ko-K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altLang="ko-KR" dirty="0">
              <a:solidFill>
                <a:srgbClr val="FFFFFF"/>
              </a:solidFill>
              <a:latin typeface="-apple-system"/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Facebook</a:t>
            </a:r>
            <a:r>
              <a:rPr lang="ko-KR" altLang="en-US" dirty="0">
                <a:solidFill>
                  <a:schemeClr val="bg1"/>
                </a:solidFill>
              </a:rPr>
              <a:t>에서 주도하여 개발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단일페이지 웹 어플리케이션 및 모바일 앱의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를 효과적으로 구축하기 위해 사용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8281288-4553-1B40-259E-30DD37E22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9" r="6011"/>
          <a:stretch/>
        </p:blipFill>
        <p:spPr>
          <a:xfrm>
            <a:off x="759088" y="2016206"/>
            <a:ext cx="5729977" cy="3300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78AE1C-B29A-B799-E98E-AAF882E61679}"/>
              </a:ext>
            </a:extLst>
          </p:cNvPr>
          <p:cNvSpPr txBox="1"/>
          <p:nvPr/>
        </p:nvSpPr>
        <p:spPr>
          <a:xfrm>
            <a:off x="423965" y="744733"/>
            <a:ext cx="49726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React</a:t>
            </a:r>
            <a:endParaRPr lang="ko-KR" altLang="en-US" b="1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303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F7163ED7-F6D5-2385-A87D-20D4BD6173EB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737E2A-8A6C-BF77-8E3D-1CB37DB32B0B}"/>
                </a:ext>
              </a:extLst>
            </p:cNvPr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94A75BA-50DE-E398-6567-5C0B4C6535CC}"/>
                  </a:ext>
                </a:extLst>
              </p:cNvPr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6405D1AF-3F34-03E5-1B9C-81D875FF1099}"/>
                  </a:ext>
                </a:extLst>
              </p:cNvPr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/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B7E8BC5-14BE-086E-7364-724D7876AC43}"/>
                  </a:ext>
                </a:extLst>
              </p:cNvPr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4E9745E-1609-7547-C59F-727C754E522D}"/>
                  </a:ext>
                </a:extLst>
              </p:cNvPr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A2AD69-AD66-B34F-7B0C-8A92030C16DE}"/>
                  </a:ext>
                </a:extLst>
              </p:cNvPr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F5E387-8B81-C9F2-22FE-B124BBFE4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4BD876-1536-16BD-9779-CBAA06825CB1}"/>
                </a:ext>
              </a:extLst>
            </p:cNvPr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B8A1E5-AB03-B66A-69A4-D5F652BCF8FF}"/>
                  </a:ext>
                </a:extLst>
              </p:cNvPr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165998B-01D9-1141-035C-B60A122B84CE}"/>
                  </a:ext>
                </a:extLst>
              </p:cNvPr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CF29B4-53C5-A83A-4954-F807B762B92C}"/>
                  </a:ext>
                </a:extLst>
              </p:cNvPr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C5B388-AA8C-2DD9-E991-2E7B242D051F}"/>
                  </a:ext>
                </a:extLst>
              </p:cNvPr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252BA9-5830-E845-88B4-26B77A323771}"/>
                  </a:ext>
                </a:extLst>
              </p:cNvPr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CDC98F-02C3-64D2-5FD7-8A0A9D9F03AD}"/>
                  </a:ext>
                </a:extLst>
              </p:cNvPr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48EA55-6367-9E83-C83D-B3C38A9AE731}"/>
                  </a:ext>
                </a:extLst>
              </p:cNvPr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D3D2834-856A-7C67-A66F-40AEF21B3D88}"/>
                  </a:ext>
                </a:extLst>
              </p:cNvPr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48706-B6BB-78A1-C9D5-2B15C021DA49}"/>
                  </a:ext>
                </a:extLst>
              </p:cNvPr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CC55B7E-E111-56B9-1F3D-6FCEC61166AB}"/>
                  </a:ext>
                </a:extLst>
              </p:cNvPr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458483-F9FD-CFBC-6FE5-D0100799B6F8}"/>
                  </a:ext>
                </a:extLst>
              </p:cNvPr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E4995C-0D47-2FA8-0770-32F545F7744C}"/>
                  </a:ext>
                </a:extLst>
              </p:cNvPr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91BBBF-D33D-D6A2-0B68-CCDB9506F43D}"/>
                  </a:ext>
                </a:extLst>
              </p:cNvPr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836DA7A-DC1A-E6AE-E01E-2E03CFB95177}"/>
                  </a:ext>
                </a:extLst>
              </p:cNvPr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F42C9-6FDD-D9CB-CFD6-911404A38562}"/>
                  </a:ext>
                </a:extLst>
              </p:cNvPr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08057E-B72A-FC6D-6E73-6655A700709A}"/>
                  </a:ext>
                </a:extLst>
              </p:cNvPr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52C998C-223C-2661-4642-4AFCC911F9AF}"/>
                  </a:ext>
                </a:extLst>
              </p:cNvPr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073E4B4-B9BC-7D5C-E441-B545DBEBA450}"/>
              </a:ext>
            </a:extLst>
          </p:cNvPr>
          <p:cNvGrpSpPr/>
          <p:nvPr/>
        </p:nvGrpSpPr>
        <p:grpSpPr>
          <a:xfrm>
            <a:off x="1464235" y="1825551"/>
            <a:ext cx="2476800" cy="3964521"/>
            <a:chOff x="1464235" y="2089711"/>
            <a:chExt cx="2476800" cy="396452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40A9B5-256E-DE26-A21B-8F1E738834FD}"/>
                </a:ext>
              </a:extLst>
            </p:cNvPr>
            <p:cNvSpPr/>
            <p:nvPr/>
          </p:nvSpPr>
          <p:spPr>
            <a:xfrm>
              <a:off x="1551545" y="4880706"/>
              <a:ext cx="2302180" cy="1173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</a:rPr>
                <a:t>대화형 </a:t>
              </a:r>
              <a:r>
                <a:rPr lang="en-US" altLang="ko-KR" sz="1200" dirty="0">
                  <a:solidFill>
                    <a:prstClr val="white"/>
                  </a:solidFill>
                </a:rPr>
                <a:t>UI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 dirty="0">
                  <a:solidFill>
                    <a:prstClr val="white"/>
                  </a:solidFill>
                </a:rPr>
                <a:t>상호작용이 많은 </a:t>
              </a:r>
              <a:r>
                <a:rPr lang="en-US" altLang="ko-KR" sz="900" dirty="0">
                  <a:solidFill>
                    <a:prstClr val="white"/>
                  </a:solidFill>
                </a:rPr>
                <a:t>UI</a:t>
              </a:r>
              <a:r>
                <a:rPr lang="ko-KR" altLang="en-US" sz="900" dirty="0">
                  <a:solidFill>
                    <a:prstClr val="white"/>
                  </a:solidFill>
                </a:rPr>
                <a:t>를 작성할 때</a:t>
              </a:r>
              <a:r>
                <a:rPr lang="en-US" altLang="ko-KR" sz="900" dirty="0">
                  <a:solidFill>
                    <a:prstClr val="white"/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 dirty="0">
                  <a:solidFill>
                    <a:prstClr val="white"/>
                  </a:solidFill>
                </a:rPr>
                <a:t>각 상태에 대한 간단한 뷰만 설계하면</a:t>
              </a:r>
              <a:r>
                <a:rPr lang="en-US" altLang="ko-KR" sz="900" dirty="0">
                  <a:solidFill>
                    <a:prstClr val="white"/>
                  </a:solidFill>
                </a:rPr>
                <a:t>, React</a:t>
              </a:r>
              <a:r>
                <a:rPr lang="ko-KR" altLang="en-US" sz="900" dirty="0">
                  <a:solidFill>
                    <a:prstClr val="white"/>
                  </a:solidFill>
                </a:rPr>
                <a:t>가 변경된 데이터에 따라</a:t>
              </a:r>
              <a:endParaRPr lang="en-US" altLang="ko-KR" sz="9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 dirty="0">
                  <a:solidFill>
                    <a:prstClr val="white"/>
                  </a:solidFill>
                </a:rPr>
                <a:t>효율적으로 렌더링을 수행한다</a:t>
              </a:r>
              <a:r>
                <a:rPr lang="en-US" altLang="ko-KR" sz="900" dirty="0">
                  <a:solidFill>
                    <a:prstClr val="white"/>
                  </a:solidFill>
                </a:rPr>
                <a:t>.</a:t>
              </a:r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4F2ED12-E69F-9AA0-2310-46A466733596}"/>
                </a:ext>
              </a:extLst>
            </p:cNvPr>
            <p:cNvGrpSpPr/>
            <p:nvPr/>
          </p:nvGrpSpPr>
          <p:grpSpPr>
            <a:xfrm>
              <a:off x="1464235" y="2089711"/>
              <a:ext cx="2476800" cy="2476800"/>
              <a:chOff x="1431048" y="2104789"/>
              <a:chExt cx="2476800" cy="2476800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430B1A8C-0581-8FC6-01C7-3D31DEE9AFB5}"/>
                  </a:ext>
                </a:extLst>
              </p:cNvPr>
              <p:cNvGrpSpPr/>
              <p:nvPr/>
            </p:nvGrpSpPr>
            <p:grpSpPr>
              <a:xfrm>
                <a:off x="1431048" y="2104789"/>
                <a:ext cx="2476800" cy="2476800"/>
                <a:chOff x="1431048" y="2104789"/>
                <a:chExt cx="2476800" cy="2476800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3657C93F-ECC0-7DC6-44A8-A9A72404AD44}"/>
                    </a:ext>
                  </a:extLst>
                </p:cNvPr>
                <p:cNvGrpSpPr/>
                <p:nvPr/>
              </p:nvGrpSpPr>
              <p:grpSpPr>
                <a:xfrm>
                  <a:off x="1431048" y="2104789"/>
                  <a:ext cx="2476800" cy="2476800"/>
                  <a:chOff x="1431048" y="2210037"/>
                  <a:chExt cx="2437925" cy="2437925"/>
                </a:xfrm>
              </p:grpSpPr>
              <p:sp>
                <p:nvSpPr>
                  <p:cNvPr id="45" name="현 44">
                    <a:extLst>
                      <a:ext uri="{FF2B5EF4-FFF2-40B4-BE49-F238E27FC236}">
                        <a16:creationId xmlns:a16="http://schemas.microsoft.com/office/drawing/2014/main" id="{B137714E-3640-BBD8-00A7-FAEB543DF86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31048" y="2210037"/>
                    <a:ext cx="2437925" cy="2437925"/>
                  </a:xfrm>
                  <a:prstGeom prst="chord">
                    <a:avLst>
                      <a:gd name="adj1" fmla="val 5377945"/>
                      <a:gd name="adj2" fmla="val 16200000"/>
                    </a:avLst>
                  </a:prstGeom>
                  <a:solidFill>
                    <a:srgbClr val="6DB33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7" name="현 46">
                    <a:extLst>
                      <a:ext uri="{FF2B5EF4-FFF2-40B4-BE49-F238E27FC236}">
                        <a16:creationId xmlns:a16="http://schemas.microsoft.com/office/drawing/2014/main" id="{79D979E0-6735-6F78-D35B-99E4C78A7611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431048" y="2210037"/>
                    <a:ext cx="2437925" cy="2437925"/>
                  </a:xfrm>
                  <a:prstGeom prst="chord">
                    <a:avLst>
                      <a:gd name="adj1" fmla="val 5377945"/>
                      <a:gd name="adj2" fmla="val 16200000"/>
                    </a:avLst>
                  </a:prstGeom>
                  <a:solidFill>
                    <a:srgbClr val="2626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981445-35BF-B742-2067-10B3E3DEB631}"/>
                    </a:ext>
                  </a:extLst>
                </p:cNvPr>
                <p:cNvSpPr txBox="1"/>
                <p:nvPr/>
              </p:nvSpPr>
              <p:spPr>
                <a:xfrm>
                  <a:off x="1969224" y="2703648"/>
                  <a:ext cx="1400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800" b="1" dirty="0">
                      <a:solidFill>
                        <a:schemeClr val="bg1"/>
                      </a:solidFill>
                      <a:effectLst/>
                    </a:rPr>
                    <a:t>Declarative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8E192A-1DD8-5220-90D6-AFB297DD543D}"/>
                  </a:ext>
                </a:extLst>
              </p:cNvPr>
              <p:cNvSpPr txBox="1"/>
              <p:nvPr/>
            </p:nvSpPr>
            <p:spPr>
              <a:xfrm>
                <a:off x="2288575" y="3531489"/>
                <a:ext cx="76174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b="1" dirty="0">
                    <a:solidFill>
                      <a:schemeClr val="bg1"/>
                    </a:solidFill>
                  </a:rPr>
                  <a:t>선언적</a:t>
                </a:r>
                <a:endParaRPr lang="ko-KR" altLang="en-US" sz="15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2113A8D-AEDB-F9E8-C508-9EB8FBFF5415}"/>
              </a:ext>
            </a:extLst>
          </p:cNvPr>
          <p:cNvGrpSpPr/>
          <p:nvPr/>
        </p:nvGrpSpPr>
        <p:grpSpPr>
          <a:xfrm>
            <a:off x="4734600" y="1825551"/>
            <a:ext cx="2476800" cy="3964521"/>
            <a:chOff x="4734601" y="2089711"/>
            <a:chExt cx="2476800" cy="39645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D290BC5-52AF-D6A2-18CC-BE702AA0F853}"/>
                </a:ext>
              </a:extLst>
            </p:cNvPr>
            <p:cNvSpPr/>
            <p:nvPr/>
          </p:nvSpPr>
          <p:spPr>
            <a:xfrm>
              <a:off x="4821911" y="4880706"/>
              <a:ext cx="2302180" cy="1173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 err="1">
                  <a:solidFill>
                    <a:prstClr val="white"/>
                  </a:solidFill>
                </a:rPr>
                <a:t>캡슐화된</a:t>
              </a:r>
              <a:r>
                <a:rPr lang="ko-KR" altLang="en-US" sz="1200" dirty="0">
                  <a:solidFill>
                    <a:prstClr val="white"/>
                  </a:solidFill>
                </a:rPr>
                <a:t> 컴포넌트</a:t>
              </a:r>
              <a:endParaRPr lang="en-US" altLang="ko-KR" sz="12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 dirty="0">
                  <a:solidFill>
                    <a:prstClr val="white"/>
                  </a:solidFill>
                </a:rPr>
                <a:t>스스로 상태를 관리하고 복잡한 </a:t>
              </a:r>
              <a:r>
                <a:rPr lang="en-US" altLang="ko-KR" sz="900" dirty="0">
                  <a:solidFill>
                    <a:prstClr val="white"/>
                  </a:solidFill>
                </a:rPr>
                <a:t>UI</a:t>
              </a:r>
              <a:r>
                <a:rPr lang="ko-KR" altLang="en-US" sz="900" dirty="0">
                  <a:solidFill>
                    <a:prstClr val="white"/>
                  </a:solidFill>
                </a:rPr>
                <a:t>도 효과적으로 구성한다</a:t>
              </a:r>
              <a:r>
                <a:rPr lang="en-US" altLang="ko-KR" sz="900" dirty="0">
                  <a:solidFill>
                    <a:prstClr val="white"/>
                  </a:solidFill>
                </a:rPr>
                <a:t>. </a:t>
              </a:r>
              <a:r>
                <a:rPr lang="ko-KR" altLang="en-US" sz="900" dirty="0">
                  <a:solidFill>
                    <a:prstClr val="white"/>
                  </a:solidFill>
                </a:rPr>
                <a:t>로직이 </a:t>
              </a:r>
              <a:r>
                <a:rPr lang="en-US" altLang="ko-KR" sz="900" dirty="0">
                  <a:solidFill>
                    <a:prstClr val="white"/>
                  </a:solidFill>
                </a:rPr>
                <a:t>JavaScript</a:t>
              </a:r>
              <a:r>
                <a:rPr lang="ko-KR" altLang="en-US" sz="900" dirty="0">
                  <a:solidFill>
                    <a:prstClr val="white"/>
                  </a:solidFill>
                </a:rPr>
                <a:t>로 작성되기 때문에 확장성</a:t>
              </a:r>
              <a:r>
                <a:rPr lang="en-US" altLang="ko-KR" sz="900" dirty="0">
                  <a:solidFill>
                    <a:prstClr val="white"/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 dirty="0">
                  <a:solidFill>
                    <a:prstClr val="white"/>
                  </a:solidFill>
                </a:rPr>
                <a:t>유연한 사용 방식을 가진다</a:t>
              </a:r>
              <a:r>
                <a:rPr lang="en-US" altLang="ko-KR" sz="900" dirty="0">
                  <a:solidFill>
                    <a:prstClr val="white"/>
                  </a:solidFill>
                </a:rPr>
                <a:t>.</a:t>
              </a:r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379A8F6-0019-08B2-F803-3AA0CF602AA2}"/>
                </a:ext>
              </a:extLst>
            </p:cNvPr>
            <p:cNvGrpSpPr/>
            <p:nvPr/>
          </p:nvGrpSpPr>
          <p:grpSpPr>
            <a:xfrm>
              <a:off x="4734601" y="2089711"/>
              <a:ext cx="2476800" cy="2476800"/>
              <a:chOff x="4718082" y="2074635"/>
              <a:chExt cx="2476800" cy="2476800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9EAFB56C-81F9-2A0A-08E9-FC00DC0CB65A}"/>
                  </a:ext>
                </a:extLst>
              </p:cNvPr>
              <p:cNvGrpSpPr/>
              <p:nvPr/>
            </p:nvGrpSpPr>
            <p:grpSpPr>
              <a:xfrm>
                <a:off x="4718082" y="2074635"/>
                <a:ext cx="2476800" cy="2476800"/>
                <a:chOff x="3479682" y="2164098"/>
                <a:chExt cx="2476800" cy="2476800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DDC2A06-8FC6-BE67-B723-50EA07327AFE}"/>
                    </a:ext>
                  </a:extLst>
                </p:cNvPr>
                <p:cNvGrpSpPr/>
                <p:nvPr/>
              </p:nvGrpSpPr>
              <p:grpSpPr>
                <a:xfrm>
                  <a:off x="3479682" y="2164098"/>
                  <a:ext cx="2476800" cy="2476800"/>
                  <a:chOff x="1431048" y="2210037"/>
                  <a:chExt cx="2437925" cy="2437925"/>
                </a:xfrm>
              </p:grpSpPr>
              <p:sp>
                <p:nvSpPr>
                  <p:cNvPr id="51" name="현 50">
                    <a:extLst>
                      <a:ext uri="{FF2B5EF4-FFF2-40B4-BE49-F238E27FC236}">
                        <a16:creationId xmlns:a16="http://schemas.microsoft.com/office/drawing/2014/main" id="{20CFD8A0-E2F9-8CCC-0040-E1FF7A8E2B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31048" y="2210037"/>
                    <a:ext cx="2437925" cy="2437925"/>
                  </a:xfrm>
                  <a:prstGeom prst="chord">
                    <a:avLst>
                      <a:gd name="adj1" fmla="val 5377945"/>
                      <a:gd name="adj2" fmla="val 16200000"/>
                    </a:avLst>
                  </a:prstGeom>
                  <a:solidFill>
                    <a:srgbClr val="6DB33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2" name="현 51">
                    <a:extLst>
                      <a:ext uri="{FF2B5EF4-FFF2-40B4-BE49-F238E27FC236}">
                        <a16:creationId xmlns:a16="http://schemas.microsoft.com/office/drawing/2014/main" id="{EDE4343F-7421-0041-D36A-167EC61622D3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431048" y="2210037"/>
                    <a:ext cx="2437925" cy="2437925"/>
                  </a:xfrm>
                  <a:prstGeom prst="chord">
                    <a:avLst>
                      <a:gd name="adj1" fmla="val 5377945"/>
                      <a:gd name="adj2" fmla="val 16200000"/>
                    </a:avLst>
                  </a:prstGeom>
                  <a:solidFill>
                    <a:srgbClr val="2626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14018B0-BC1E-F828-2975-714383E38523}"/>
                    </a:ext>
                  </a:extLst>
                </p:cNvPr>
                <p:cNvSpPr txBox="1"/>
                <p:nvPr/>
              </p:nvSpPr>
              <p:spPr>
                <a:xfrm>
                  <a:off x="3617300" y="2790605"/>
                  <a:ext cx="22015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800" b="1" dirty="0">
                      <a:solidFill>
                        <a:schemeClr val="bg1"/>
                      </a:solidFill>
                      <a:effectLst/>
                    </a:rPr>
                    <a:t>Component-based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B88668-CD75-33C7-8290-C0364C183BFE}"/>
                  </a:ext>
                </a:extLst>
              </p:cNvPr>
              <p:cNvSpPr txBox="1"/>
              <p:nvPr/>
            </p:nvSpPr>
            <p:spPr>
              <a:xfrm>
                <a:off x="5253405" y="3526151"/>
                <a:ext cx="140615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b="1" dirty="0">
                    <a:solidFill>
                      <a:schemeClr val="bg1"/>
                    </a:solidFill>
                    <a:effectLst/>
                  </a:rPr>
                  <a:t>컴포넌트 기반</a:t>
                </a:r>
                <a:endParaRPr lang="ko-KR" altLang="en-US" sz="15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462A251-31C5-73EE-4647-8F8BB2BCA94D}"/>
              </a:ext>
            </a:extLst>
          </p:cNvPr>
          <p:cNvGrpSpPr/>
          <p:nvPr/>
        </p:nvGrpSpPr>
        <p:grpSpPr>
          <a:xfrm>
            <a:off x="8004966" y="1825551"/>
            <a:ext cx="2476800" cy="3756772"/>
            <a:chOff x="8004966" y="2089711"/>
            <a:chExt cx="2476800" cy="375677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DCDF7A5-4FF9-3C60-0335-431A9AA1E3FD}"/>
                </a:ext>
              </a:extLst>
            </p:cNvPr>
            <p:cNvSpPr/>
            <p:nvPr/>
          </p:nvSpPr>
          <p:spPr>
            <a:xfrm>
              <a:off x="8092276" y="4880706"/>
              <a:ext cx="2302180" cy="965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</a:rPr>
                <a:t>기존 코드 </a:t>
              </a:r>
              <a:r>
                <a:rPr lang="en-US" altLang="ko-KR" sz="1200" dirty="0">
                  <a:solidFill>
                    <a:prstClr val="white"/>
                  </a:solidFill>
                </a:rPr>
                <a:t>X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 dirty="0">
                  <a:solidFill>
                    <a:prstClr val="white"/>
                  </a:solidFill>
                </a:rPr>
                <a:t>불필요하게 다시 작성하지 않고 새 기능을 개발한다</a:t>
              </a:r>
              <a:r>
                <a:rPr lang="en-US" altLang="ko-KR" sz="900" dirty="0">
                  <a:solidFill>
                    <a:prstClr val="white"/>
                  </a:solidFill>
                </a:rPr>
                <a:t>. </a:t>
              </a:r>
              <a:r>
                <a:rPr lang="ko-KR" altLang="en-US" sz="900" dirty="0">
                  <a:solidFill>
                    <a:prstClr val="white"/>
                  </a:solidFill>
                </a:rPr>
                <a:t>클라이언트</a:t>
              </a:r>
              <a:r>
                <a:rPr lang="en-US" altLang="ko-KR" sz="900" dirty="0">
                  <a:solidFill>
                    <a:prstClr val="white"/>
                  </a:solidFill>
                </a:rPr>
                <a:t>, </a:t>
              </a:r>
              <a:r>
                <a:rPr lang="ko-KR" altLang="en-US" sz="900" dirty="0">
                  <a:solidFill>
                    <a:prstClr val="white"/>
                  </a:solidFill>
                </a:rPr>
                <a:t>서버</a:t>
              </a:r>
              <a:r>
                <a:rPr lang="en-US" altLang="ko-KR" sz="900" dirty="0">
                  <a:solidFill>
                    <a:prstClr val="white"/>
                  </a:solidFill>
                </a:rPr>
                <a:t>, </a:t>
              </a:r>
              <a:r>
                <a:rPr lang="ko-KR" altLang="en-US" sz="900" dirty="0">
                  <a:solidFill>
                    <a:prstClr val="white"/>
                  </a:solidFill>
                </a:rPr>
                <a:t>모바일 앱에서 사용할 수 있다</a:t>
              </a:r>
              <a:r>
                <a:rPr lang="en-US" altLang="ko-KR" sz="900" dirty="0">
                  <a:solidFill>
                    <a:prstClr val="white"/>
                  </a:solidFill>
                </a:rPr>
                <a:t>.</a:t>
              </a:r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9101D203-89AB-643C-F633-59B090A7B8D9}"/>
                </a:ext>
              </a:extLst>
            </p:cNvPr>
            <p:cNvGrpSpPr/>
            <p:nvPr/>
          </p:nvGrpSpPr>
          <p:grpSpPr>
            <a:xfrm>
              <a:off x="8004966" y="2089711"/>
              <a:ext cx="2476800" cy="2476800"/>
              <a:chOff x="8004966" y="2074634"/>
              <a:chExt cx="2476800" cy="2476800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DFFE2A9-3547-49E3-00F6-B3FDDF3E8339}"/>
                  </a:ext>
                </a:extLst>
              </p:cNvPr>
              <p:cNvGrpSpPr/>
              <p:nvPr/>
            </p:nvGrpSpPr>
            <p:grpSpPr>
              <a:xfrm>
                <a:off x="8004966" y="2074634"/>
                <a:ext cx="2476800" cy="2476800"/>
                <a:chOff x="3479682" y="2164098"/>
                <a:chExt cx="2476800" cy="2476800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8463F3B0-2F35-0BEA-891F-FA4E39571A4D}"/>
                    </a:ext>
                  </a:extLst>
                </p:cNvPr>
                <p:cNvGrpSpPr/>
                <p:nvPr/>
              </p:nvGrpSpPr>
              <p:grpSpPr>
                <a:xfrm>
                  <a:off x="3479682" y="2164098"/>
                  <a:ext cx="2476800" cy="2476800"/>
                  <a:chOff x="1431048" y="2210037"/>
                  <a:chExt cx="2437925" cy="2437925"/>
                </a:xfrm>
              </p:grpSpPr>
              <p:sp>
                <p:nvSpPr>
                  <p:cNvPr id="59" name="현 58">
                    <a:extLst>
                      <a:ext uri="{FF2B5EF4-FFF2-40B4-BE49-F238E27FC236}">
                        <a16:creationId xmlns:a16="http://schemas.microsoft.com/office/drawing/2014/main" id="{8DB7F75C-C49C-69CD-8392-635E7E72FD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31048" y="2210037"/>
                    <a:ext cx="2437925" cy="2437925"/>
                  </a:xfrm>
                  <a:prstGeom prst="chord">
                    <a:avLst>
                      <a:gd name="adj1" fmla="val 5377945"/>
                      <a:gd name="adj2" fmla="val 16200000"/>
                    </a:avLst>
                  </a:prstGeom>
                  <a:solidFill>
                    <a:srgbClr val="6DB33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0" name="현 59">
                    <a:extLst>
                      <a:ext uri="{FF2B5EF4-FFF2-40B4-BE49-F238E27FC236}">
                        <a16:creationId xmlns:a16="http://schemas.microsoft.com/office/drawing/2014/main" id="{3DD78F39-0B4B-B3F8-7CD3-9CCF45D5E921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431048" y="2210037"/>
                    <a:ext cx="2437925" cy="2437925"/>
                  </a:xfrm>
                  <a:prstGeom prst="chord">
                    <a:avLst>
                      <a:gd name="adj1" fmla="val 5377945"/>
                      <a:gd name="adj2" fmla="val 16200000"/>
                    </a:avLst>
                  </a:prstGeom>
                  <a:solidFill>
                    <a:srgbClr val="2626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130461A-292C-5A7D-9B2F-881F7DFB9DBA}"/>
                    </a:ext>
                  </a:extLst>
                </p:cNvPr>
                <p:cNvSpPr txBox="1"/>
                <p:nvPr/>
              </p:nvSpPr>
              <p:spPr>
                <a:xfrm>
                  <a:off x="3736788" y="2651197"/>
                  <a:ext cx="196258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800" b="1" dirty="0">
                      <a:solidFill>
                        <a:schemeClr val="bg1"/>
                      </a:solidFill>
                      <a:effectLst/>
                    </a:rPr>
                    <a:t>Learn Once,</a:t>
                  </a:r>
                </a:p>
                <a:p>
                  <a:pPr algn="ctr"/>
                  <a:r>
                    <a:rPr lang="en-US" altLang="ko-KR" sz="1800" b="1" dirty="0">
                      <a:solidFill>
                        <a:schemeClr val="bg1"/>
                      </a:solidFill>
                      <a:effectLst/>
                    </a:rPr>
                    <a:t>Write Anywhere</a:t>
                  </a: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D817F0-7906-9C19-52E7-9B30817B3F35}"/>
                  </a:ext>
                </a:extLst>
              </p:cNvPr>
              <p:cNvSpPr txBox="1"/>
              <p:nvPr/>
            </p:nvSpPr>
            <p:spPr>
              <a:xfrm>
                <a:off x="8444109" y="3442447"/>
                <a:ext cx="15985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b="1" dirty="0">
                    <a:solidFill>
                      <a:schemeClr val="bg1"/>
                    </a:solidFill>
                    <a:effectLst/>
                  </a:rPr>
                  <a:t>한번 배워서</a:t>
                </a:r>
                <a:endParaRPr lang="en-US" altLang="ko-KR" sz="1500" b="1" dirty="0">
                  <a:solidFill>
                    <a:schemeClr val="bg1"/>
                  </a:solidFill>
                  <a:effectLst/>
                </a:endParaRPr>
              </a:p>
              <a:p>
                <a:pPr algn="ctr"/>
                <a:r>
                  <a:rPr lang="ko-KR" altLang="en-US" sz="1500" b="1" dirty="0">
                    <a:solidFill>
                      <a:schemeClr val="bg1"/>
                    </a:solidFill>
                  </a:rPr>
                  <a:t>어디에서나 사용</a:t>
                </a:r>
                <a:endParaRPr lang="en-US" altLang="ko-KR" sz="1500" b="1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B4D5A7-6A2B-1CA1-6D2A-3C8268A9FE2B}"/>
              </a:ext>
            </a:extLst>
          </p:cNvPr>
          <p:cNvSpPr txBox="1"/>
          <p:nvPr/>
        </p:nvSpPr>
        <p:spPr>
          <a:xfrm>
            <a:off x="423965" y="744733"/>
            <a:ext cx="49726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React</a:t>
            </a:r>
            <a:endParaRPr lang="ko-KR" altLang="en-US" b="1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652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1DDAAC58-1859-A77D-47A9-D2676465C78C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737E2A-8A6C-BF77-8E3D-1CB37DB32B0B}"/>
                </a:ext>
              </a:extLst>
            </p:cNvPr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94A75BA-50DE-E398-6567-5C0B4C6535CC}"/>
                  </a:ext>
                </a:extLst>
              </p:cNvPr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6405D1AF-3F34-03E5-1B9C-81D875FF1099}"/>
                  </a:ext>
                </a:extLst>
              </p:cNvPr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/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B7E8BC5-14BE-086E-7364-724D7876AC43}"/>
                  </a:ext>
                </a:extLst>
              </p:cNvPr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4E9745E-1609-7547-C59F-727C754E522D}"/>
                  </a:ext>
                </a:extLst>
              </p:cNvPr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A2AD69-AD66-B34F-7B0C-8A92030C16DE}"/>
                  </a:ext>
                </a:extLst>
              </p:cNvPr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F5E387-8B81-C9F2-22FE-B124BBFE4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4BD876-1536-16BD-9779-CBAA06825CB1}"/>
                </a:ext>
              </a:extLst>
            </p:cNvPr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B8A1E5-AB03-B66A-69A4-D5F652BCF8FF}"/>
                  </a:ext>
                </a:extLst>
              </p:cNvPr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165998B-01D9-1141-035C-B60A122B84CE}"/>
                  </a:ext>
                </a:extLst>
              </p:cNvPr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CF29B4-53C5-A83A-4954-F807B762B92C}"/>
                  </a:ext>
                </a:extLst>
              </p:cNvPr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C5B388-AA8C-2DD9-E991-2E7B242D051F}"/>
                  </a:ext>
                </a:extLst>
              </p:cNvPr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252BA9-5830-E845-88B4-26B77A323771}"/>
                  </a:ext>
                </a:extLst>
              </p:cNvPr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CDC98F-02C3-64D2-5FD7-8A0A9D9F03AD}"/>
                  </a:ext>
                </a:extLst>
              </p:cNvPr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48EA55-6367-9E83-C83D-B3C38A9AE731}"/>
                  </a:ext>
                </a:extLst>
              </p:cNvPr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D3D2834-856A-7C67-A66F-40AEF21B3D88}"/>
                  </a:ext>
                </a:extLst>
              </p:cNvPr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48706-B6BB-78A1-C9D5-2B15C021DA49}"/>
                  </a:ext>
                </a:extLst>
              </p:cNvPr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CC55B7E-E111-56B9-1F3D-6FCEC61166AB}"/>
                  </a:ext>
                </a:extLst>
              </p:cNvPr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458483-F9FD-CFBC-6FE5-D0100799B6F8}"/>
                  </a:ext>
                </a:extLst>
              </p:cNvPr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E4995C-0D47-2FA8-0770-32F545F7744C}"/>
                  </a:ext>
                </a:extLst>
              </p:cNvPr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91BBBF-D33D-D6A2-0B68-CCDB9506F43D}"/>
                  </a:ext>
                </a:extLst>
              </p:cNvPr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836DA7A-DC1A-E6AE-E01E-2E03CFB95177}"/>
                  </a:ext>
                </a:extLst>
              </p:cNvPr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F42C9-6FDD-D9CB-CFD6-911404A38562}"/>
                  </a:ext>
                </a:extLst>
              </p:cNvPr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08057E-B72A-FC6D-6E73-6655A700709A}"/>
                  </a:ext>
                </a:extLst>
              </p:cNvPr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52C998C-223C-2661-4642-4AFCC911F9AF}"/>
                  </a:ext>
                </a:extLst>
              </p:cNvPr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9B23F4-2C7D-7945-4DBF-24744904CE43}"/>
              </a:ext>
            </a:extLst>
          </p:cNvPr>
          <p:cNvSpPr/>
          <p:nvPr/>
        </p:nvSpPr>
        <p:spPr>
          <a:xfrm>
            <a:off x="1397000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DBAD97-D948-A097-8CD3-021E07841B17}"/>
              </a:ext>
            </a:extLst>
          </p:cNvPr>
          <p:cNvSpPr/>
          <p:nvPr/>
        </p:nvSpPr>
        <p:spPr>
          <a:xfrm>
            <a:off x="1396999" y="5030064"/>
            <a:ext cx="2387601" cy="3738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Component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2D0C3D-880E-C1E9-3E82-C0226BA458ED}"/>
              </a:ext>
            </a:extLst>
          </p:cNvPr>
          <p:cNvSpPr/>
          <p:nvPr/>
        </p:nvSpPr>
        <p:spPr>
          <a:xfrm>
            <a:off x="5059402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F6C071-645A-2B71-6A63-DB9D7A5E5F8B}"/>
              </a:ext>
            </a:extLst>
          </p:cNvPr>
          <p:cNvGrpSpPr/>
          <p:nvPr/>
        </p:nvGrpSpPr>
        <p:grpSpPr>
          <a:xfrm>
            <a:off x="4603002" y="1691468"/>
            <a:ext cx="3300400" cy="3706045"/>
            <a:chOff x="1105700" y="1377555"/>
            <a:chExt cx="3300400" cy="3706045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F7AEE3A-0FE4-5DD8-376F-C469BC817E77}"/>
                </a:ext>
              </a:extLst>
            </p:cNvPr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05E4E04-7992-C0EF-9F0D-49A185C9521F}"/>
                </a:ext>
              </a:extLst>
            </p:cNvPr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35EA3E3-AA56-56D6-77DA-00FBAD0959A7}"/>
                </a:ext>
              </a:extLst>
            </p:cNvPr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9C55A51-812B-E9F8-E1B4-899C7550C34F}"/>
                </a:ext>
              </a:extLst>
            </p:cNvPr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9B9F38-F10D-11E3-7C3B-DD03993FD20C}"/>
              </a:ext>
            </a:extLst>
          </p:cNvPr>
          <p:cNvSpPr/>
          <p:nvPr/>
        </p:nvSpPr>
        <p:spPr>
          <a:xfrm>
            <a:off x="4542913" y="1636015"/>
            <a:ext cx="450765" cy="45429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23CF16-066C-1A5B-EACE-68C4359B8A02}"/>
              </a:ext>
            </a:extLst>
          </p:cNvPr>
          <p:cNvSpPr/>
          <p:nvPr/>
        </p:nvSpPr>
        <p:spPr>
          <a:xfrm>
            <a:off x="5059401" y="5030064"/>
            <a:ext cx="2387601" cy="3738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JSX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AA8198-EB19-DF16-F7D7-A51BBCE49792}"/>
              </a:ext>
            </a:extLst>
          </p:cNvPr>
          <p:cNvSpPr/>
          <p:nvPr/>
        </p:nvSpPr>
        <p:spPr>
          <a:xfrm>
            <a:off x="8721804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1BC0B87-4623-1DE2-287C-80EC5AF4CF22}"/>
              </a:ext>
            </a:extLst>
          </p:cNvPr>
          <p:cNvGrpSpPr/>
          <p:nvPr/>
        </p:nvGrpSpPr>
        <p:grpSpPr>
          <a:xfrm>
            <a:off x="8265404" y="1691468"/>
            <a:ext cx="3300400" cy="3706045"/>
            <a:chOff x="1105700" y="1377555"/>
            <a:chExt cx="3300400" cy="3706045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3F78205-F0DB-B084-23C0-1914356A019F}"/>
                </a:ext>
              </a:extLst>
            </p:cNvPr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386A422-375F-D08A-9C0C-FE60E5B87A32}"/>
                </a:ext>
              </a:extLst>
            </p:cNvPr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4241035-C0A3-EA41-AF7C-EE44B4E83C85}"/>
                </a:ext>
              </a:extLst>
            </p:cNvPr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C9A4E60-376B-2CAB-F6DD-842D74E2F8A4}"/>
                </a:ext>
              </a:extLst>
            </p:cNvPr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30236DE-3CCD-D473-6D7B-D6896DAB7753}"/>
              </a:ext>
            </a:extLst>
          </p:cNvPr>
          <p:cNvSpPr/>
          <p:nvPr/>
        </p:nvSpPr>
        <p:spPr>
          <a:xfrm>
            <a:off x="8205315" y="1636015"/>
            <a:ext cx="450765" cy="45429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03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B4A4220-C5A6-47C1-D218-C129C769F7AF}"/>
              </a:ext>
            </a:extLst>
          </p:cNvPr>
          <p:cNvSpPr/>
          <p:nvPr/>
        </p:nvSpPr>
        <p:spPr>
          <a:xfrm>
            <a:off x="8721803" y="5030064"/>
            <a:ext cx="2387601" cy="3738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 err="1">
                <a:solidFill>
                  <a:prstClr val="white"/>
                </a:solidFill>
              </a:rPr>
              <a:t>Vitual</a:t>
            </a:r>
            <a:r>
              <a:rPr lang="en-US" altLang="ko-KR" sz="1400" b="1" dirty="0">
                <a:solidFill>
                  <a:prstClr val="white"/>
                </a:solidFill>
              </a:rPr>
              <a:t> DOM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255501-D582-55C4-ED36-3A924EA74C64}"/>
              </a:ext>
            </a:extLst>
          </p:cNvPr>
          <p:cNvSpPr/>
          <p:nvPr/>
        </p:nvSpPr>
        <p:spPr>
          <a:xfrm>
            <a:off x="880511" y="1636015"/>
            <a:ext cx="450764" cy="45429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01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3193ABF-FA18-1363-E434-16F75430D70B}"/>
              </a:ext>
            </a:extLst>
          </p:cNvPr>
          <p:cNvGrpSpPr/>
          <p:nvPr/>
        </p:nvGrpSpPr>
        <p:grpSpPr>
          <a:xfrm>
            <a:off x="940600" y="1691468"/>
            <a:ext cx="3300400" cy="3706045"/>
            <a:chOff x="1105700" y="1377555"/>
            <a:chExt cx="3300400" cy="3706045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C638FA9-1C84-92C5-FBD2-5BB37FF0FCA5}"/>
                </a:ext>
              </a:extLst>
            </p:cNvPr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2CF45D6-D048-E0D5-1D96-BE37336BBF61}"/>
                </a:ext>
              </a:extLst>
            </p:cNvPr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22A36AC-EB1D-6E4C-EACB-07C2BF6D5FD2}"/>
                </a:ext>
              </a:extLst>
            </p:cNvPr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97D5809-92C0-73C5-D6DB-36EB0494B6BC}"/>
                </a:ext>
              </a:extLst>
            </p:cNvPr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D8116A1-4376-B0F1-0EE6-25881AB7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19" y="2296492"/>
            <a:ext cx="1478322" cy="2503385"/>
          </a:xfrm>
          <a:prstGeom prst="rect">
            <a:avLst/>
          </a:prstGeom>
        </p:spPr>
      </p:pic>
      <p:pic>
        <p:nvPicPr>
          <p:cNvPr id="2050" name="Picture 2" descr="JSX-IR logo">
            <a:extLst>
              <a:ext uri="{FF2B5EF4-FFF2-40B4-BE49-F238E27FC236}">
                <a16:creationId xmlns:a16="http://schemas.microsoft.com/office/drawing/2014/main" id="{AC2E470E-EF20-CD82-9559-ECB488DB6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79" y="2610083"/>
            <a:ext cx="1851644" cy="185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834C36-2014-C2CA-27B4-6AE8EFFF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736" y="3007731"/>
            <a:ext cx="2230643" cy="108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E2F50D-7809-9601-644E-0EDD113FB927}"/>
              </a:ext>
            </a:extLst>
          </p:cNvPr>
          <p:cNvSpPr txBox="1"/>
          <p:nvPr/>
        </p:nvSpPr>
        <p:spPr>
          <a:xfrm>
            <a:off x="423965" y="744733"/>
            <a:ext cx="49726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React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특징</a:t>
            </a:r>
            <a:endParaRPr lang="ko-KR" altLang="en-US" b="1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2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>
            <a:off x="357153" y="612375"/>
            <a:ext cx="1438367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프레임워크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B2D1A-8FFF-F194-FDB1-63465FF5C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520" y="1086048"/>
            <a:ext cx="8385348" cy="47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5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472FA6-7F43-6254-8EDF-53C866D3E24E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737E2A-8A6C-BF77-8E3D-1CB37DB32B0B}"/>
                </a:ext>
              </a:extLst>
            </p:cNvPr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94A75BA-50DE-E398-6567-5C0B4C6535CC}"/>
                  </a:ext>
                </a:extLst>
              </p:cNvPr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6405D1AF-3F34-03E5-1B9C-81D875FF1099}"/>
                  </a:ext>
                </a:extLst>
              </p:cNvPr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/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B7E8BC5-14BE-086E-7364-724D7876AC43}"/>
                  </a:ext>
                </a:extLst>
              </p:cNvPr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4E9745E-1609-7547-C59F-727C754E522D}"/>
                  </a:ext>
                </a:extLst>
              </p:cNvPr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A2AD69-AD66-B34F-7B0C-8A92030C16DE}"/>
                  </a:ext>
                </a:extLst>
              </p:cNvPr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F5E387-8B81-C9F2-22FE-B124BBFE4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4BD876-1536-16BD-9779-CBAA06825CB1}"/>
                </a:ext>
              </a:extLst>
            </p:cNvPr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B8A1E5-AB03-B66A-69A4-D5F652BCF8FF}"/>
                  </a:ext>
                </a:extLst>
              </p:cNvPr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165998B-01D9-1141-035C-B60A122B84CE}"/>
                  </a:ext>
                </a:extLst>
              </p:cNvPr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CF29B4-53C5-A83A-4954-F807B762B92C}"/>
                  </a:ext>
                </a:extLst>
              </p:cNvPr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C5B388-AA8C-2DD9-E991-2E7B242D051F}"/>
                  </a:ext>
                </a:extLst>
              </p:cNvPr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252BA9-5830-E845-88B4-26B77A323771}"/>
                  </a:ext>
                </a:extLst>
              </p:cNvPr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CDC98F-02C3-64D2-5FD7-8A0A9D9F03AD}"/>
                  </a:ext>
                </a:extLst>
              </p:cNvPr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48EA55-6367-9E83-C83D-B3C38A9AE731}"/>
                  </a:ext>
                </a:extLst>
              </p:cNvPr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D3D2834-856A-7C67-A66F-40AEF21B3D88}"/>
                  </a:ext>
                </a:extLst>
              </p:cNvPr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48706-B6BB-78A1-C9D5-2B15C021DA49}"/>
                  </a:ext>
                </a:extLst>
              </p:cNvPr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CC55B7E-E111-56B9-1F3D-6FCEC61166AB}"/>
                  </a:ext>
                </a:extLst>
              </p:cNvPr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458483-F9FD-CFBC-6FE5-D0100799B6F8}"/>
                  </a:ext>
                </a:extLst>
              </p:cNvPr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E4995C-0D47-2FA8-0770-32F545F7744C}"/>
                  </a:ext>
                </a:extLst>
              </p:cNvPr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91BBBF-D33D-D6A2-0B68-CCDB9506F43D}"/>
                  </a:ext>
                </a:extLst>
              </p:cNvPr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836DA7A-DC1A-E6AE-E01E-2E03CFB95177}"/>
                  </a:ext>
                </a:extLst>
              </p:cNvPr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F42C9-6FDD-D9CB-CFD6-911404A38562}"/>
                  </a:ext>
                </a:extLst>
              </p:cNvPr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08057E-B72A-FC6D-6E73-6655A700709A}"/>
                  </a:ext>
                </a:extLst>
              </p:cNvPr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52C998C-223C-2661-4642-4AFCC911F9AF}"/>
                  </a:ext>
                </a:extLst>
              </p:cNvPr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21FADD-9EF8-7845-C279-40EA24E62A32}"/>
              </a:ext>
            </a:extLst>
          </p:cNvPr>
          <p:cNvSpPr txBox="1"/>
          <p:nvPr/>
        </p:nvSpPr>
        <p:spPr>
          <a:xfrm>
            <a:off x="6367750" y="2358208"/>
            <a:ext cx="49441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UI</a:t>
            </a:r>
            <a:r>
              <a:rPr lang="ko-KR" altLang="en-US" dirty="0">
                <a:solidFill>
                  <a:schemeClr val="bg1"/>
                </a:solidFill>
              </a:rPr>
              <a:t>를 구성하는 개별적인 뷰 단위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Component</a:t>
            </a:r>
            <a:r>
              <a:rPr lang="ko-KR" altLang="en-US" dirty="0">
                <a:solidFill>
                  <a:schemeClr val="bg1"/>
                </a:solidFill>
              </a:rPr>
              <a:t>의 결합으로 전체 앱을 구성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독립적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재사용 가능한 코드의 조각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직접적인 데이터 전달이 어려워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상태관리 툴 선택해 관리하는 것이 중요</a:t>
            </a:r>
          </a:p>
        </p:txBody>
      </p:sp>
      <p:pic>
        <p:nvPicPr>
          <p:cNvPr id="6146" name="Picture 2" descr="컴포넌트(Component)란? - 하나몬">
            <a:extLst>
              <a:ext uri="{FF2B5EF4-FFF2-40B4-BE49-F238E27FC236}">
                <a16:creationId xmlns:a16="http://schemas.microsoft.com/office/drawing/2014/main" id="{F092DC2B-888B-012F-69E7-9932C390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74" y="2047785"/>
            <a:ext cx="4770874" cy="314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68118A-D3F4-422E-0194-01163C976EA8}"/>
              </a:ext>
            </a:extLst>
          </p:cNvPr>
          <p:cNvSpPr txBox="1"/>
          <p:nvPr/>
        </p:nvSpPr>
        <p:spPr>
          <a:xfrm>
            <a:off x="423965" y="744733"/>
            <a:ext cx="49726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React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특징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- Component</a:t>
            </a:r>
            <a:endParaRPr lang="ko-KR" altLang="en-US" b="1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627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472FA6-7F43-6254-8EDF-53C866D3E24E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737E2A-8A6C-BF77-8E3D-1CB37DB32B0B}"/>
                </a:ext>
              </a:extLst>
            </p:cNvPr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94A75BA-50DE-E398-6567-5C0B4C6535CC}"/>
                  </a:ext>
                </a:extLst>
              </p:cNvPr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6405D1AF-3F34-03E5-1B9C-81D875FF1099}"/>
                  </a:ext>
                </a:extLst>
              </p:cNvPr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/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B7E8BC5-14BE-086E-7364-724D7876AC43}"/>
                  </a:ext>
                </a:extLst>
              </p:cNvPr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4E9745E-1609-7547-C59F-727C754E522D}"/>
                  </a:ext>
                </a:extLst>
              </p:cNvPr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A2AD69-AD66-B34F-7B0C-8A92030C16DE}"/>
                  </a:ext>
                </a:extLst>
              </p:cNvPr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F5E387-8B81-C9F2-22FE-B124BBFE4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4BD876-1536-16BD-9779-CBAA06825CB1}"/>
                </a:ext>
              </a:extLst>
            </p:cNvPr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B8A1E5-AB03-B66A-69A4-D5F652BCF8FF}"/>
                  </a:ext>
                </a:extLst>
              </p:cNvPr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165998B-01D9-1141-035C-B60A122B84CE}"/>
                  </a:ext>
                </a:extLst>
              </p:cNvPr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CF29B4-53C5-A83A-4954-F807B762B92C}"/>
                  </a:ext>
                </a:extLst>
              </p:cNvPr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C5B388-AA8C-2DD9-E991-2E7B242D051F}"/>
                  </a:ext>
                </a:extLst>
              </p:cNvPr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252BA9-5830-E845-88B4-26B77A323771}"/>
                  </a:ext>
                </a:extLst>
              </p:cNvPr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CDC98F-02C3-64D2-5FD7-8A0A9D9F03AD}"/>
                  </a:ext>
                </a:extLst>
              </p:cNvPr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48EA55-6367-9E83-C83D-B3C38A9AE731}"/>
                  </a:ext>
                </a:extLst>
              </p:cNvPr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D3D2834-856A-7C67-A66F-40AEF21B3D88}"/>
                  </a:ext>
                </a:extLst>
              </p:cNvPr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48706-B6BB-78A1-C9D5-2B15C021DA49}"/>
                  </a:ext>
                </a:extLst>
              </p:cNvPr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CC55B7E-E111-56B9-1F3D-6FCEC61166AB}"/>
                  </a:ext>
                </a:extLst>
              </p:cNvPr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458483-F9FD-CFBC-6FE5-D0100799B6F8}"/>
                  </a:ext>
                </a:extLst>
              </p:cNvPr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E4995C-0D47-2FA8-0770-32F545F7744C}"/>
                  </a:ext>
                </a:extLst>
              </p:cNvPr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91BBBF-D33D-D6A2-0B68-CCDB9506F43D}"/>
                  </a:ext>
                </a:extLst>
              </p:cNvPr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836DA7A-DC1A-E6AE-E01E-2E03CFB95177}"/>
                  </a:ext>
                </a:extLst>
              </p:cNvPr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F42C9-6FDD-D9CB-CFD6-911404A38562}"/>
                  </a:ext>
                </a:extLst>
              </p:cNvPr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08057E-B72A-FC6D-6E73-6655A700709A}"/>
                  </a:ext>
                </a:extLst>
              </p:cNvPr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52C998C-223C-2661-4642-4AFCC911F9AF}"/>
                  </a:ext>
                </a:extLst>
              </p:cNvPr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21FADD-9EF8-7845-C279-40EA24E62A32}"/>
              </a:ext>
            </a:extLst>
          </p:cNvPr>
          <p:cNvSpPr txBox="1"/>
          <p:nvPr/>
        </p:nvSpPr>
        <p:spPr>
          <a:xfrm>
            <a:off x="4320720" y="2588597"/>
            <a:ext cx="7110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JavaScript </a:t>
            </a:r>
            <a:r>
              <a:rPr lang="en-US" altLang="ko-KR" dirty="0" err="1">
                <a:solidFill>
                  <a:schemeClr val="bg1"/>
                </a:solidFill>
              </a:rPr>
              <a:t>eXtension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Facebook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PHP</a:t>
            </a:r>
            <a:r>
              <a:rPr lang="ko-KR" altLang="en-US" dirty="0">
                <a:solidFill>
                  <a:schemeClr val="bg1"/>
                </a:solidFill>
              </a:rPr>
              <a:t> 언어 </a:t>
            </a:r>
            <a:r>
              <a:rPr lang="ko-KR" altLang="en-US" dirty="0" err="1">
                <a:solidFill>
                  <a:schemeClr val="bg1"/>
                </a:solidFill>
              </a:rPr>
              <a:t>개선판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XHP</a:t>
            </a:r>
            <a:r>
              <a:rPr lang="ko-KR" altLang="en-US" dirty="0">
                <a:solidFill>
                  <a:schemeClr val="bg1"/>
                </a:solidFill>
              </a:rPr>
              <a:t>에서 기원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브라우저 버전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자바스크립트의 확장 문법</a:t>
            </a:r>
            <a:r>
              <a:rPr lang="en-US" altLang="ko-KR" dirty="0">
                <a:solidFill>
                  <a:schemeClr val="bg1"/>
                </a:solidFill>
              </a:rPr>
              <a:t>. HTML</a:t>
            </a:r>
            <a:r>
              <a:rPr lang="ko-KR" altLang="en-US" dirty="0">
                <a:solidFill>
                  <a:schemeClr val="bg1"/>
                </a:solidFill>
              </a:rPr>
              <a:t>과 비슷한 모습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err="1">
                <a:solidFill>
                  <a:schemeClr val="bg1"/>
                </a:solidFill>
              </a:rPr>
              <a:t>Bable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트랜스파일러가</a:t>
            </a:r>
            <a:r>
              <a:rPr lang="ko-KR" altLang="en-US" dirty="0">
                <a:solidFill>
                  <a:schemeClr val="bg1"/>
                </a:solidFill>
              </a:rPr>
              <a:t> 필수이기 때문에 까다로운 초기 세팅 필수</a:t>
            </a:r>
          </a:p>
        </p:txBody>
      </p:sp>
      <p:pic>
        <p:nvPicPr>
          <p:cNvPr id="4" name="Picture 2" descr="JSX-IR logo">
            <a:extLst>
              <a:ext uri="{FF2B5EF4-FFF2-40B4-BE49-F238E27FC236}">
                <a16:creationId xmlns:a16="http://schemas.microsoft.com/office/drawing/2014/main" id="{2A2C2924-5622-45A9-B8DE-7744CCBD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93" y="1803380"/>
            <a:ext cx="2823389" cy="28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91093-F99A-9CF0-CD20-89A2F47F5D9C}"/>
              </a:ext>
            </a:extLst>
          </p:cNvPr>
          <p:cNvSpPr txBox="1"/>
          <p:nvPr/>
        </p:nvSpPr>
        <p:spPr>
          <a:xfrm>
            <a:off x="1894370" y="5356503"/>
            <a:ext cx="84032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왜 굳이 이런 번거로움을 들여가며</a:t>
            </a:r>
            <a:r>
              <a:rPr lang="en-US" altLang="ko-KR" sz="2500" b="1" dirty="0">
                <a:solidFill>
                  <a:schemeClr val="bg1"/>
                </a:solidFill>
              </a:rPr>
              <a:t>, JSX</a:t>
            </a:r>
            <a:r>
              <a:rPr lang="ko-KR" altLang="en-US" sz="2500" b="1" dirty="0">
                <a:solidFill>
                  <a:schemeClr val="bg1"/>
                </a:solidFill>
              </a:rPr>
              <a:t>를 사용해야 할까</a:t>
            </a:r>
            <a:r>
              <a:rPr lang="en-US" altLang="ko-KR" sz="2500" b="1" dirty="0">
                <a:solidFill>
                  <a:schemeClr val="bg1"/>
                </a:solidFill>
              </a:rPr>
              <a:t>?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E78C9-BA45-1C83-42CC-75E6914204F8}"/>
              </a:ext>
            </a:extLst>
          </p:cNvPr>
          <p:cNvSpPr txBox="1"/>
          <p:nvPr/>
        </p:nvSpPr>
        <p:spPr>
          <a:xfrm>
            <a:off x="423965" y="744733"/>
            <a:ext cx="49726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React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특징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- JSX</a:t>
            </a:r>
            <a:endParaRPr lang="ko-KR" altLang="en-US" b="1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032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472FA6-7F43-6254-8EDF-53C866D3E24E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737E2A-8A6C-BF77-8E3D-1CB37DB32B0B}"/>
                </a:ext>
              </a:extLst>
            </p:cNvPr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94A75BA-50DE-E398-6567-5C0B4C6535CC}"/>
                  </a:ext>
                </a:extLst>
              </p:cNvPr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6405D1AF-3F34-03E5-1B9C-81D875FF1099}"/>
                  </a:ext>
                </a:extLst>
              </p:cNvPr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/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B7E8BC5-14BE-086E-7364-724D7876AC43}"/>
                  </a:ext>
                </a:extLst>
              </p:cNvPr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4E9745E-1609-7547-C59F-727C754E522D}"/>
                  </a:ext>
                </a:extLst>
              </p:cNvPr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A2AD69-AD66-B34F-7B0C-8A92030C16DE}"/>
                  </a:ext>
                </a:extLst>
              </p:cNvPr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F5E387-8B81-C9F2-22FE-B124BBFE4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4BD876-1536-16BD-9779-CBAA06825CB1}"/>
                </a:ext>
              </a:extLst>
            </p:cNvPr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B8A1E5-AB03-B66A-69A4-D5F652BCF8FF}"/>
                  </a:ext>
                </a:extLst>
              </p:cNvPr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165998B-01D9-1141-035C-B60A122B84CE}"/>
                  </a:ext>
                </a:extLst>
              </p:cNvPr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CF29B4-53C5-A83A-4954-F807B762B92C}"/>
                  </a:ext>
                </a:extLst>
              </p:cNvPr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C5B388-AA8C-2DD9-E991-2E7B242D051F}"/>
                  </a:ext>
                </a:extLst>
              </p:cNvPr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252BA9-5830-E845-88B4-26B77A323771}"/>
                  </a:ext>
                </a:extLst>
              </p:cNvPr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CDC98F-02C3-64D2-5FD7-8A0A9D9F03AD}"/>
                  </a:ext>
                </a:extLst>
              </p:cNvPr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48EA55-6367-9E83-C83D-B3C38A9AE731}"/>
                  </a:ext>
                </a:extLst>
              </p:cNvPr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D3D2834-856A-7C67-A66F-40AEF21B3D88}"/>
                  </a:ext>
                </a:extLst>
              </p:cNvPr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48706-B6BB-78A1-C9D5-2B15C021DA49}"/>
                  </a:ext>
                </a:extLst>
              </p:cNvPr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CC55B7E-E111-56B9-1F3D-6FCEC61166AB}"/>
                  </a:ext>
                </a:extLst>
              </p:cNvPr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458483-F9FD-CFBC-6FE5-D0100799B6F8}"/>
                  </a:ext>
                </a:extLst>
              </p:cNvPr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E4995C-0D47-2FA8-0770-32F545F7744C}"/>
                  </a:ext>
                </a:extLst>
              </p:cNvPr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91BBBF-D33D-D6A2-0B68-CCDB9506F43D}"/>
                  </a:ext>
                </a:extLst>
              </p:cNvPr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836DA7A-DC1A-E6AE-E01E-2E03CFB95177}"/>
                  </a:ext>
                </a:extLst>
              </p:cNvPr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F42C9-6FDD-D9CB-CFD6-911404A38562}"/>
                  </a:ext>
                </a:extLst>
              </p:cNvPr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08057E-B72A-FC6D-6E73-6655A700709A}"/>
                  </a:ext>
                </a:extLst>
              </p:cNvPr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52C998C-223C-2661-4642-4AFCC911F9AF}"/>
                  </a:ext>
                </a:extLst>
              </p:cNvPr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21FADD-9EF8-7845-C279-40EA24E62A32}"/>
              </a:ext>
            </a:extLst>
          </p:cNvPr>
          <p:cNvSpPr txBox="1"/>
          <p:nvPr/>
        </p:nvSpPr>
        <p:spPr>
          <a:xfrm>
            <a:off x="6446755" y="2313973"/>
            <a:ext cx="53126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한눈에 이해하기 쉬운 개발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html </a:t>
            </a:r>
            <a:r>
              <a:rPr lang="ko-KR" altLang="en-US" dirty="0">
                <a:solidFill>
                  <a:schemeClr val="bg1"/>
                </a:solidFill>
              </a:rPr>
              <a:t>태그를 변수로 할당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리턴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코드와 결과물의 직관적 연결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View</a:t>
            </a:r>
            <a:r>
              <a:rPr lang="ko-KR" altLang="en-US" dirty="0">
                <a:solidFill>
                  <a:schemeClr val="bg1"/>
                </a:solidFill>
              </a:rPr>
              <a:t>에 집중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예측가능한 개발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유지보수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협업 등 에서 강점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F7307A-7901-3B5B-6907-FF33F8F1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9" y="1524282"/>
            <a:ext cx="5658435" cy="4609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EA1A91-2985-C74B-3D02-4F37350C5012}"/>
              </a:ext>
            </a:extLst>
          </p:cNvPr>
          <p:cNvSpPr txBox="1"/>
          <p:nvPr/>
        </p:nvSpPr>
        <p:spPr>
          <a:xfrm>
            <a:off x="423965" y="744733"/>
            <a:ext cx="49726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React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특징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- JSX</a:t>
            </a:r>
            <a:endParaRPr lang="ko-KR" altLang="en-US" b="1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51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472FA6-7F43-6254-8EDF-53C866D3E24E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737E2A-8A6C-BF77-8E3D-1CB37DB32B0B}"/>
                </a:ext>
              </a:extLst>
            </p:cNvPr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94A75BA-50DE-E398-6567-5C0B4C6535CC}"/>
                  </a:ext>
                </a:extLst>
              </p:cNvPr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6405D1AF-3F34-03E5-1B9C-81D875FF1099}"/>
                  </a:ext>
                </a:extLst>
              </p:cNvPr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/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B7E8BC5-14BE-086E-7364-724D7876AC43}"/>
                  </a:ext>
                </a:extLst>
              </p:cNvPr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4E9745E-1609-7547-C59F-727C754E522D}"/>
                  </a:ext>
                </a:extLst>
              </p:cNvPr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A2AD69-AD66-B34F-7B0C-8A92030C16DE}"/>
                  </a:ext>
                </a:extLst>
              </p:cNvPr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F5E387-8B81-C9F2-22FE-B124BBFE4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4BD876-1536-16BD-9779-CBAA06825CB1}"/>
                </a:ext>
              </a:extLst>
            </p:cNvPr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B8A1E5-AB03-B66A-69A4-D5F652BCF8FF}"/>
                  </a:ext>
                </a:extLst>
              </p:cNvPr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165998B-01D9-1141-035C-B60A122B84CE}"/>
                  </a:ext>
                </a:extLst>
              </p:cNvPr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CF29B4-53C5-A83A-4954-F807B762B92C}"/>
                  </a:ext>
                </a:extLst>
              </p:cNvPr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C5B388-AA8C-2DD9-E991-2E7B242D051F}"/>
                  </a:ext>
                </a:extLst>
              </p:cNvPr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252BA9-5830-E845-88B4-26B77A323771}"/>
                  </a:ext>
                </a:extLst>
              </p:cNvPr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CDC98F-02C3-64D2-5FD7-8A0A9D9F03AD}"/>
                  </a:ext>
                </a:extLst>
              </p:cNvPr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48EA55-6367-9E83-C83D-B3C38A9AE731}"/>
                  </a:ext>
                </a:extLst>
              </p:cNvPr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D3D2834-856A-7C67-A66F-40AEF21B3D88}"/>
                  </a:ext>
                </a:extLst>
              </p:cNvPr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48706-B6BB-78A1-C9D5-2B15C021DA49}"/>
                  </a:ext>
                </a:extLst>
              </p:cNvPr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CC55B7E-E111-56B9-1F3D-6FCEC61166AB}"/>
                  </a:ext>
                </a:extLst>
              </p:cNvPr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458483-F9FD-CFBC-6FE5-D0100799B6F8}"/>
                  </a:ext>
                </a:extLst>
              </p:cNvPr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E4995C-0D47-2FA8-0770-32F545F7744C}"/>
                  </a:ext>
                </a:extLst>
              </p:cNvPr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91BBBF-D33D-D6A2-0B68-CCDB9506F43D}"/>
                  </a:ext>
                </a:extLst>
              </p:cNvPr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836DA7A-DC1A-E6AE-E01E-2E03CFB95177}"/>
                  </a:ext>
                </a:extLst>
              </p:cNvPr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F42C9-6FDD-D9CB-CFD6-911404A38562}"/>
                  </a:ext>
                </a:extLst>
              </p:cNvPr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08057E-B72A-FC6D-6E73-6655A700709A}"/>
                  </a:ext>
                </a:extLst>
              </p:cNvPr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52C998C-223C-2661-4642-4AFCC911F9AF}"/>
                  </a:ext>
                </a:extLst>
              </p:cNvPr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2B619A-EDAD-BE03-7576-16CC2C137A47}"/>
              </a:ext>
            </a:extLst>
          </p:cNvPr>
          <p:cNvSpPr txBox="1"/>
          <p:nvPr/>
        </p:nvSpPr>
        <p:spPr>
          <a:xfrm>
            <a:off x="1102662" y="1918447"/>
            <a:ext cx="13012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 Steps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A08BD-95E7-3303-A791-98C33F3EB83B}"/>
              </a:ext>
            </a:extLst>
          </p:cNvPr>
          <p:cNvSpPr txBox="1"/>
          <p:nvPr/>
        </p:nvSpPr>
        <p:spPr>
          <a:xfrm>
            <a:off x="2277487" y="5607041"/>
            <a:ext cx="763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i="0" dirty="0">
                <a:solidFill>
                  <a:schemeClr val="bg1"/>
                </a:solidFill>
                <a:effectLst/>
                <a:latin typeface="AppleSDGothicNeo"/>
              </a:rPr>
              <a:t>1.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ppleSDGothicNeo"/>
              </a:rPr>
              <a:t>데이터가 업데이트 되었을 때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ppleSDGothicNeo"/>
              </a:rPr>
              <a:t>전체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ppleSDGothicNeo"/>
              </a:rPr>
              <a:t>UI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ppleSDGothicNeo"/>
              </a:rPr>
              <a:t>가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ppleSDGothicNeo"/>
              </a:rPr>
              <a:t>Virtual DOM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ppleSDGothicNeo"/>
              </a:rPr>
              <a:t>에서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AppleSDGothicNeo"/>
              </a:rPr>
              <a:t>리랜더링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ppleSDGothicNeo"/>
              </a:rPr>
              <a:t> 된다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ppleSDGothicNeo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209D20C-E331-8B87-93EA-C708A544B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885" y="2499579"/>
            <a:ext cx="7698230" cy="281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91363D-C9F0-58F1-8D7A-080B9A7C98D5}"/>
              </a:ext>
            </a:extLst>
          </p:cNvPr>
          <p:cNvSpPr txBox="1"/>
          <p:nvPr/>
        </p:nvSpPr>
        <p:spPr>
          <a:xfrm>
            <a:off x="875181" y="1331241"/>
            <a:ext cx="1044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err="1">
                <a:solidFill>
                  <a:schemeClr val="bg1"/>
                </a:solidFill>
              </a:rPr>
              <a:t>Vitual</a:t>
            </a:r>
            <a:r>
              <a:rPr lang="en-US" altLang="ko-KR" dirty="0">
                <a:solidFill>
                  <a:schemeClr val="bg1"/>
                </a:solidFill>
              </a:rPr>
              <a:t> Dom(</a:t>
            </a:r>
            <a:r>
              <a:rPr lang="ko-KR" altLang="en-US" dirty="0" err="1">
                <a:solidFill>
                  <a:schemeClr val="bg1"/>
                </a:solidFill>
              </a:rPr>
              <a:t>가상돔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과 메모리를 통해 변경된 부분만 효율적으로 실제 돔에 업데이트 해주는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86A72-9362-9CB8-2D5D-5389C7534DA5}"/>
              </a:ext>
            </a:extLst>
          </p:cNvPr>
          <p:cNvSpPr txBox="1"/>
          <p:nvPr/>
        </p:nvSpPr>
        <p:spPr>
          <a:xfrm>
            <a:off x="423965" y="744733"/>
            <a:ext cx="49726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React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특징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– </a:t>
            </a:r>
            <a:r>
              <a:rPr lang="en-US" altLang="ko-KR" b="1" kern="0" dirty="0" err="1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Vitual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 Dom</a:t>
            </a:r>
            <a:endParaRPr lang="ko-KR" altLang="en-US" b="1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45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472FA6-7F43-6254-8EDF-53C866D3E24E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737E2A-8A6C-BF77-8E3D-1CB37DB32B0B}"/>
                </a:ext>
              </a:extLst>
            </p:cNvPr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94A75BA-50DE-E398-6567-5C0B4C6535CC}"/>
                  </a:ext>
                </a:extLst>
              </p:cNvPr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6405D1AF-3F34-03E5-1B9C-81D875FF1099}"/>
                  </a:ext>
                </a:extLst>
              </p:cNvPr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/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B7E8BC5-14BE-086E-7364-724D7876AC43}"/>
                  </a:ext>
                </a:extLst>
              </p:cNvPr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4E9745E-1609-7547-C59F-727C754E522D}"/>
                  </a:ext>
                </a:extLst>
              </p:cNvPr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A2AD69-AD66-B34F-7B0C-8A92030C16DE}"/>
                  </a:ext>
                </a:extLst>
              </p:cNvPr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F5E387-8B81-C9F2-22FE-B124BBFE4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4BD876-1536-16BD-9779-CBAA06825CB1}"/>
                </a:ext>
              </a:extLst>
            </p:cNvPr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B8A1E5-AB03-B66A-69A4-D5F652BCF8FF}"/>
                  </a:ext>
                </a:extLst>
              </p:cNvPr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165998B-01D9-1141-035C-B60A122B84CE}"/>
                  </a:ext>
                </a:extLst>
              </p:cNvPr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CF29B4-53C5-A83A-4954-F807B762B92C}"/>
                  </a:ext>
                </a:extLst>
              </p:cNvPr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C5B388-AA8C-2DD9-E991-2E7B242D051F}"/>
                  </a:ext>
                </a:extLst>
              </p:cNvPr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252BA9-5830-E845-88B4-26B77A323771}"/>
                  </a:ext>
                </a:extLst>
              </p:cNvPr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CDC98F-02C3-64D2-5FD7-8A0A9D9F03AD}"/>
                  </a:ext>
                </a:extLst>
              </p:cNvPr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48EA55-6367-9E83-C83D-B3C38A9AE731}"/>
                  </a:ext>
                </a:extLst>
              </p:cNvPr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D3D2834-856A-7C67-A66F-40AEF21B3D88}"/>
                  </a:ext>
                </a:extLst>
              </p:cNvPr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48706-B6BB-78A1-C9D5-2B15C021DA49}"/>
                  </a:ext>
                </a:extLst>
              </p:cNvPr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CC55B7E-E111-56B9-1F3D-6FCEC61166AB}"/>
                  </a:ext>
                </a:extLst>
              </p:cNvPr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458483-F9FD-CFBC-6FE5-D0100799B6F8}"/>
                  </a:ext>
                </a:extLst>
              </p:cNvPr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E4995C-0D47-2FA8-0770-32F545F7744C}"/>
                  </a:ext>
                </a:extLst>
              </p:cNvPr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91BBBF-D33D-D6A2-0B68-CCDB9506F43D}"/>
                  </a:ext>
                </a:extLst>
              </p:cNvPr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836DA7A-DC1A-E6AE-E01E-2E03CFB95177}"/>
                  </a:ext>
                </a:extLst>
              </p:cNvPr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F42C9-6FDD-D9CB-CFD6-911404A38562}"/>
                  </a:ext>
                </a:extLst>
              </p:cNvPr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08057E-B72A-FC6D-6E73-6655A700709A}"/>
                  </a:ext>
                </a:extLst>
              </p:cNvPr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52C998C-223C-2661-4642-4AFCC911F9AF}"/>
                  </a:ext>
                </a:extLst>
              </p:cNvPr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2B619A-EDAD-BE03-7576-16CC2C137A47}"/>
              </a:ext>
            </a:extLst>
          </p:cNvPr>
          <p:cNvSpPr txBox="1"/>
          <p:nvPr/>
        </p:nvSpPr>
        <p:spPr>
          <a:xfrm>
            <a:off x="1102662" y="1918447"/>
            <a:ext cx="13012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 Steps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A08BD-95E7-3303-A791-98C33F3EB83B}"/>
              </a:ext>
            </a:extLst>
          </p:cNvPr>
          <p:cNvSpPr txBox="1"/>
          <p:nvPr/>
        </p:nvSpPr>
        <p:spPr>
          <a:xfrm>
            <a:off x="3050134" y="5607041"/>
            <a:ext cx="609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"/>
              </a:rPr>
              <a:t>2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ppleSDGothicNeo"/>
              </a:rPr>
              <a:t>이전 실제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ppleSDGothicNeo"/>
              </a:rPr>
              <a:t>DOM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ppleSDGothicNeo"/>
              </a:rPr>
              <a:t>과 새로운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ppleSDGothicNeo"/>
              </a:rPr>
              <a:t>Virtual DOM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ppleSDGothicNeo"/>
              </a:rPr>
              <a:t>의 차이가 계산된다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ppleSDGothicNeo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2093E83-D4CB-6158-F24F-E877445F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526" y="2511588"/>
            <a:ext cx="6728949" cy="28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13D790-9113-39A1-7B0C-945D20EEEAD2}"/>
              </a:ext>
            </a:extLst>
          </p:cNvPr>
          <p:cNvSpPr txBox="1"/>
          <p:nvPr/>
        </p:nvSpPr>
        <p:spPr>
          <a:xfrm>
            <a:off x="875181" y="1331241"/>
            <a:ext cx="1044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err="1">
                <a:solidFill>
                  <a:schemeClr val="bg1"/>
                </a:solidFill>
              </a:rPr>
              <a:t>Vitual</a:t>
            </a:r>
            <a:r>
              <a:rPr lang="en-US" altLang="ko-KR" dirty="0">
                <a:solidFill>
                  <a:schemeClr val="bg1"/>
                </a:solidFill>
              </a:rPr>
              <a:t> Dom(</a:t>
            </a:r>
            <a:r>
              <a:rPr lang="ko-KR" altLang="en-US" dirty="0" err="1">
                <a:solidFill>
                  <a:schemeClr val="bg1"/>
                </a:solidFill>
              </a:rPr>
              <a:t>가상돔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과 메모리를 통해 변경된 부분만 효율적으로 실제 돔에 업데이트 해주는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32881-B162-2730-3086-D3810E2A5265}"/>
              </a:ext>
            </a:extLst>
          </p:cNvPr>
          <p:cNvSpPr txBox="1"/>
          <p:nvPr/>
        </p:nvSpPr>
        <p:spPr>
          <a:xfrm>
            <a:off x="423965" y="744733"/>
            <a:ext cx="49726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React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특징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– </a:t>
            </a:r>
            <a:r>
              <a:rPr lang="en-US" altLang="ko-KR" b="1" kern="0" dirty="0" err="1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Vitual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 Dom</a:t>
            </a:r>
            <a:endParaRPr lang="ko-KR" altLang="en-US" b="1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716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472FA6-7F43-6254-8EDF-53C866D3E24E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737E2A-8A6C-BF77-8E3D-1CB37DB32B0B}"/>
                </a:ext>
              </a:extLst>
            </p:cNvPr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94A75BA-50DE-E398-6567-5C0B4C6535CC}"/>
                  </a:ext>
                </a:extLst>
              </p:cNvPr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6405D1AF-3F34-03E5-1B9C-81D875FF1099}"/>
                  </a:ext>
                </a:extLst>
              </p:cNvPr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/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B7E8BC5-14BE-086E-7364-724D7876AC43}"/>
                  </a:ext>
                </a:extLst>
              </p:cNvPr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4E9745E-1609-7547-C59F-727C754E522D}"/>
                  </a:ext>
                </a:extLst>
              </p:cNvPr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A2AD69-AD66-B34F-7B0C-8A92030C16DE}"/>
                  </a:ext>
                </a:extLst>
              </p:cNvPr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en-US" altLang="ko-KR" sz="2400" i="1" kern="0" dirty="0">
                  <a:ln w="9525">
                    <a:noFill/>
                  </a:ln>
                  <a:solidFill>
                    <a:srgbClr val="44546A">
                      <a:lumMod val="75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F5E387-8B81-C9F2-22FE-B124BBFE4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4BD876-1536-16BD-9779-CBAA06825CB1}"/>
                </a:ext>
              </a:extLst>
            </p:cNvPr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B8A1E5-AB03-B66A-69A4-D5F652BCF8FF}"/>
                  </a:ext>
                </a:extLst>
              </p:cNvPr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165998B-01D9-1141-035C-B60A122B84CE}"/>
                  </a:ext>
                </a:extLst>
              </p:cNvPr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CF29B4-53C5-A83A-4954-F807B762B92C}"/>
                  </a:ext>
                </a:extLst>
              </p:cNvPr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C5B388-AA8C-2DD9-E991-2E7B242D051F}"/>
                  </a:ext>
                </a:extLst>
              </p:cNvPr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252BA9-5830-E845-88B4-26B77A323771}"/>
                  </a:ext>
                </a:extLst>
              </p:cNvPr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CDC98F-02C3-64D2-5FD7-8A0A9D9F03AD}"/>
                  </a:ext>
                </a:extLst>
              </p:cNvPr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48EA55-6367-9E83-C83D-B3C38A9AE731}"/>
                  </a:ext>
                </a:extLst>
              </p:cNvPr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D3D2834-856A-7C67-A66F-40AEF21B3D88}"/>
                  </a:ext>
                </a:extLst>
              </p:cNvPr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48706-B6BB-78A1-C9D5-2B15C021DA49}"/>
                  </a:ext>
                </a:extLst>
              </p:cNvPr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CC55B7E-E111-56B9-1F3D-6FCEC61166AB}"/>
                  </a:ext>
                </a:extLst>
              </p:cNvPr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458483-F9FD-CFBC-6FE5-D0100799B6F8}"/>
                  </a:ext>
                </a:extLst>
              </p:cNvPr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E4995C-0D47-2FA8-0770-32F545F7744C}"/>
                  </a:ext>
                </a:extLst>
              </p:cNvPr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91BBBF-D33D-D6A2-0B68-CCDB9506F43D}"/>
                  </a:ext>
                </a:extLst>
              </p:cNvPr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836DA7A-DC1A-E6AE-E01E-2E03CFB95177}"/>
                  </a:ext>
                </a:extLst>
              </p:cNvPr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F42C9-6FDD-D9CB-CFD6-911404A38562}"/>
                  </a:ext>
                </a:extLst>
              </p:cNvPr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08057E-B72A-FC6D-6E73-6655A700709A}"/>
                  </a:ext>
                </a:extLst>
              </p:cNvPr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52C998C-223C-2661-4642-4AFCC911F9AF}"/>
                  </a:ext>
                </a:extLst>
              </p:cNvPr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21FADD-9EF8-7845-C279-40EA24E62A32}"/>
              </a:ext>
            </a:extLst>
          </p:cNvPr>
          <p:cNvSpPr txBox="1"/>
          <p:nvPr/>
        </p:nvSpPr>
        <p:spPr>
          <a:xfrm>
            <a:off x="875181" y="1331241"/>
            <a:ext cx="1044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err="1">
                <a:solidFill>
                  <a:schemeClr val="bg1"/>
                </a:solidFill>
              </a:rPr>
              <a:t>Vitual</a:t>
            </a:r>
            <a:r>
              <a:rPr lang="en-US" altLang="ko-KR" dirty="0">
                <a:solidFill>
                  <a:schemeClr val="bg1"/>
                </a:solidFill>
              </a:rPr>
              <a:t> Dom(</a:t>
            </a:r>
            <a:r>
              <a:rPr lang="ko-KR" altLang="en-US" dirty="0" err="1">
                <a:solidFill>
                  <a:schemeClr val="bg1"/>
                </a:solidFill>
              </a:rPr>
              <a:t>가상돔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과 메모리를 통해 변경된 부분만 효율적으로 실제 돔에 업데이트 해주는 구조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B619A-EDAD-BE03-7576-16CC2C137A47}"/>
              </a:ext>
            </a:extLst>
          </p:cNvPr>
          <p:cNvSpPr txBox="1"/>
          <p:nvPr/>
        </p:nvSpPr>
        <p:spPr>
          <a:xfrm>
            <a:off x="1102662" y="1918447"/>
            <a:ext cx="13012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 Steps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A08BD-95E7-3303-A791-98C33F3EB83B}"/>
              </a:ext>
            </a:extLst>
          </p:cNvPr>
          <p:cNvSpPr txBox="1"/>
          <p:nvPr/>
        </p:nvSpPr>
        <p:spPr>
          <a:xfrm>
            <a:off x="3234479" y="5607041"/>
            <a:ext cx="572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AppleSDGothicNeo"/>
              </a:rPr>
              <a:t>계산이 끝난 후</a:t>
            </a:r>
            <a:r>
              <a:rPr lang="en-US" altLang="ko-KR" dirty="0">
                <a:solidFill>
                  <a:schemeClr val="bg1"/>
                </a:solidFill>
                <a:latin typeface="AppleSDGothicNeo"/>
              </a:rPr>
              <a:t>, DOM</a:t>
            </a:r>
            <a:r>
              <a:rPr lang="ko-KR" altLang="en-US" dirty="0">
                <a:solidFill>
                  <a:schemeClr val="bg1"/>
                </a:solidFill>
                <a:latin typeface="AppleSDGothicNeo"/>
              </a:rPr>
              <a:t>은 변경된 부분만을 변화시킨다</a:t>
            </a:r>
            <a:r>
              <a:rPr lang="en-US" altLang="ko-KR" dirty="0">
                <a:solidFill>
                  <a:schemeClr val="bg1"/>
                </a:solidFill>
                <a:latin typeface="AppleSDGothicNeo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A39BA9-5855-CC15-D11E-9D8E2AF2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382" y="2401645"/>
            <a:ext cx="3275236" cy="28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3BED9-66C9-94BC-C8C5-122CB91F43F7}"/>
              </a:ext>
            </a:extLst>
          </p:cNvPr>
          <p:cNvSpPr txBox="1"/>
          <p:nvPr/>
        </p:nvSpPr>
        <p:spPr>
          <a:xfrm>
            <a:off x="423965" y="744733"/>
            <a:ext cx="49726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React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특징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– </a:t>
            </a:r>
            <a:r>
              <a:rPr lang="en-US" altLang="ko-KR" b="1" kern="0" dirty="0" err="1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Vitual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 Dom</a:t>
            </a:r>
            <a:endParaRPr lang="ko-KR" altLang="en-US" b="1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8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grpSp>
          <p:nvGrpSpPr>
            <p:cNvPr id="19" name="그룹 18"/>
            <p:cNvGrpSpPr/>
            <p:nvPr/>
          </p:nvGrpSpPr>
          <p:grpSpPr>
            <a:xfrm>
              <a:off x="200583" y="192405"/>
              <a:ext cx="11801476" cy="6473190"/>
              <a:chOff x="209548" y="192405"/>
              <a:chExt cx="11801476" cy="6473190"/>
            </a:xfrm>
          </p:grpSpPr>
          <p:sp>
            <p:nvSpPr>
              <p:cNvPr id="3" name="사각형: 둥근 모서리 2"/>
              <p:cNvSpPr/>
              <p:nvPr/>
            </p:nvSpPr>
            <p:spPr>
              <a:xfrm>
                <a:off x="209548" y="192405"/>
                <a:ext cx="11801475" cy="6473190"/>
              </a:xfrm>
              <a:prstGeom prst="roundRect">
                <a:avLst>
                  <a:gd name="adj" fmla="val 15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위쪽 모서리 1"/>
              <p:cNvSpPr/>
              <p:nvPr/>
            </p:nvSpPr>
            <p:spPr>
              <a:xfrm>
                <a:off x="209549" y="192405"/>
                <a:ext cx="11801475" cy="35052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6DB3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92361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590005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7649" y="313188"/>
                <a:ext cx="108000" cy="108000"/>
              </a:xfrm>
              <a:prstGeom prst="ellipse">
                <a:avLst/>
              </a:prstGeom>
              <a:solidFill>
                <a:srgbClr val="FFC75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82563" algn="ctr" latinLnBrk="0">
                  <a:defRPr/>
                </a:pPr>
                <a:endParaRPr lang="en-US" altLang="ko-KR" sz="2400" i="1" kern="0">
                  <a:solidFill>
                    <a:srgbClr val="44546A">
                      <a:lumMod val="75000"/>
                    </a:srgbClr>
                  </a:solidFill>
                  <a:latin typeface="Tmon몬소리 Black"/>
                  <a:ea typeface="Tmon몬소리 Black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>
                <a:off x="392361" y="1125373"/>
                <a:ext cx="11376000" cy="0"/>
              </a:xfrm>
              <a:prstGeom prst="line">
                <a:avLst/>
              </a:prstGeom>
              <a:ln w="19050" cap="rnd">
                <a:solidFill>
                  <a:srgbClr val="FFE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200583" y="1308847"/>
              <a:ext cx="75452" cy="5146722"/>
              <a:chOff x="209548" y="1308847"/>
              <a:chExt cx="75452" cy="5146722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09548" y="1308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548" y="1613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09548" y="1918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09548" y="2223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09548" y="2528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09548" y="2832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09548" y="3137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9548" y="3442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09548" y="3747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09548" y="4052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209548" y="4356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09548" y="4661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09548" y="49664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09548" y="52712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09548" y="55760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209548" y="58808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09548" y="6185647"/>
                <a:ext cx="75452" cy="26992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98898" y="2410137"/>
            <a:ext cx="6794203" cy="145502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79810" y="4135075"/>
            <a:ext cx="9232381" cy="1034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b="1">
                <a:solidFill>
                  <a:prstClr val="white"/>
                </a:solidFill>
              </a:rPr>
              <a:t>리액트는 몇십년 정도는 그 의미와 응용 분야를 계속 탐구해</a:t>
            </a:r>
            <a:r>
              <a:rPr lang="en-US" altLang="ko-KR" b="1">
                <a:solidFill>
                  <a:prstClr val="white"/>
                </a:solidFill>
              </a:rPr>
              <a:t> </a:t>
            </a:r>
            <a:r>
              <a:rPr lang="ko-KR" altLang="en-US" b="1">
                <a:solidFill>
                  <a:prstClr val="white"/>
                </a:solidFill>
              </a:rPr>
              <a:t>볼 만한 멋진 아이디어이다</a:t>
            </a:r>
            <a:r>
              <a:rPr lang="en-US" altLang="ko-KR" b="1">
                <a:solidFill>
                  <a:prstClr val="white"/>
                </a:solidFill>
              </a:rPr>
              <a:t>.</a:t>
            </a:r>
          </a:p>
          <a:p>
            <a:pPr algn="ctr">
              <a:lnSpc>
                <a:spcPct val="200000"/>
              </a:lnSpc>
              <a:defRPr/>
            </a:pPr>
            <a:r>
              <a:rPr lang="en-US" altLang="ko-KR" sz="1500">
                <a:solidFill>
                  <a:prstClr val="white"/>
                </a:solidFill>
              </a:rPr>
              <a:t>- </a:t>
            </a:r>
            <a:r>
              <a:rPr lang="ko-KR" altLang="en-US" sz="1500">
                <a:solidFill>
                  <a:prstClr val="white"/>
                </a:solidFill>
              </a:rPr>
              <a:t>길레르모 라우치 </a:t>
            </a:r>
            <a:r>
              <a:rPr lang="en-US" altLang="ko-KR" sz="1500">
                <a:solidFill>
                  <a:prstClr val="white"/>
                </a:solidFill>
              </a:rPr>
              <a:t>(socket.io, Mongoose, Next.js</a:t>
            </a:r>
            <a:r>
              <a:rPr lang="ko-KR" altLang="en-US" sz="1500">
                <a:solidFill>
                  <a:prstClr val="white"/>
                </a:solidFill>
              </a:rPr>
              <a:t>의 창시자</a:t>
            </a:r>
            <a:r>
              <a:rPr lang="en-US" altLang="ko-KR" sz="150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8D139-72FC-09EF-C589-052D7615DF7C}"/>
              </a:ext>
            </a:extLst>
          </p:cNvPr>
          <p:cNvSpPr txBox="1"/>
          <p:nvPr/>
        </p:nvSpPr>
        <p:spPr>
          <a:xfrm>
            <a:off x="423965" y="744733"/>
            <a:ext cx="49726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React</a:t>
            </a:r>
            <a:endParaRPr lang="ko-KR" altLang="en-US" b="1" dirty="0">
              <a:solidFill>
                <a:srgbClr val="FFC000">
                  <a:lumMod val="40000"/>
                  <a:lumOff val="60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BC30D4F7-3819-5474-1F90-EF67F8E8BB0E}"/>
              </a:ext>
            </a:extLst>
          </p:cNvPr>
          <p:cNvGrpSpPr/>
          <p:nvPr/>
        </p:nvGrpSpPr>
        <p:grpSpPr>
          <a:xfrm>
            <a:off x="200583" y="192405"/>
            <a:ext cx="11801476" cy="6473190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94A75BA-50DE-E398-6567-5C0B4C6535CC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6405D1AF-3F34-03E5-1B9C-81D875FF1099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7E8BC5-14BE-086E-7364-724D7876AC43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4E9745E-1609-7547-C59F-727C754E522D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FA2AD69-AD66-B34F-7B0C-8A92030C16DE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B8A1E5-AB03-B66A-69A4-D5F652BCF8FF}"/>
              </a:ext>
            </a:extLst>
          </p:cNvPr>
          <p:cNvSpPr/>
          <p:nvPr/>
        </p:nvSpPr>
        <p:spPr>
          <a:xfrm>
            <a:off x="1975408" y="2686919"/>
            <a:ext cx="75452" cy="508719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90322-2BD1-4360-E34A-9AF452E9E3A0}"/>
              </a:ext>
            </a:extLst>
          </p:cNvPr>
          <p:cNvSpPr txBox="1"/>
          <p:nvPr/>
        </p:nvSpPr>
        <p:spPr>
          <a:xfrm>
            <a:off x="2176277" y="2640892"/>
            <a:ext cx="8504423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i="1" kern="0" dirty="0">
                <a:ln w="15875">
                  <a:noFill/>
                </a:ln>
                <a:solidFill>
                  <a:srgbClr val="FFE69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&lt;title&gt;</a:t>
            </a:r>
            <a:r>
              <a:rPr lang="en-US" altLang="ko-KR" sz="2000" i="1" kern="0" dirty="0">
                <a:ln w="15875">
                  <a:noFill/>
                </a:ln>
                <a:solidFill>
                  <a:srgbClr val="61DA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3200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r>
              <a:rPr lang="en-US" altLang="ko-KR" sz="900" kern="0" dirty="0">
                <a:ln w="15875">
                  <a:noFill/>
                </a:ln>
                <a:solidFill>
                  <a:prstClr val="white"/>
                </a:solidFill>
              </a:rPr>
              <a:t>  </a:t>
            </a:r>
            <a:r>
              <a:rPr lang="en-US" altLang="ko-KR" sz="2000" i="1" kern="0" dirty="0">
                <a:ln w="15875">
                  <a:noFill/>
                </a:ln>
                <a:solidFill>
                  <a:srgbClr val="FFE69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&lt;/title&gt; </a:t>
            </a:r>
            <a:endParaRPr lang="ko-KR" altLang="en-US" sz="20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7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C8F91E-5DE2-1577-0967-F4CC24C0802E}"/>
              </a:ext>
            </a:extLst>
          </p:cNvPr>
          <p:cNvSpPr txBox="1"/>
          <p:nvPr/>
        </p:nvSpPr>
        <p:spPr>
          <a:xfrm>
            <a:off x="2763679" y="2634010"/>
            <a:ext cx="6319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FF00"/>
                </a:solidFill>
              </a:rPr>
              <a:t>프레임워크 </a:t>
            </a:r>
            <a:r>
              <a:rPr lang="en-US" altLang="ko-KR" sz="3600" b="1" dirty="0">
                <a:solidFill>
                  <a:srgbClr val="FFFF00"/>
                </a:solidFill>
              </a:rPr>
              <a:t>: </a:t>
            </a:r>
            <a:r>
              <a:rPr lang="ko-KR" altLang="en-US" sz="3600" b="1" dirty="0">
                <a:solidFill>
                  <a:srgbClr val="FFFF00"/>
                </a:solidFill>
              </a:rPr>
              <a:t>뼈대</a:t>
            </a:r>
            <a:r>
              <a:rPr lang="en-US" altLang="ko-KR" sz="3600" b="1" dirty="0">
                <a:solidFill>
                  <a:srgbClr val="FFFF00"/>
                </a:solidFill>
              </a:rPr>
              <a:t>, </a:t>
            </a:r>
            <a:r>
              <a:rPr lang="ko-KR" altLang="en-US" sz="3600" b="1" dirty="0">
                <a:solidFill>
                  <a:srgbClr val="FFFF00"/>
                </a:solidFill>
              </a:rPr>
              <a:t>틀</a:t>
            </a:r>
            <a:endParaRPr lang="en-US" altLang="ko-KR" sz="3600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2C57E-5AC3-49FD-3E4F-CBB0C65470F9}"/>
              </a:ext>
            </a:extLst>
          </p:cNvPr>
          <p:cNvSpPr txBox="1"/>
          <p:nvPr/>
        </p:nvSpPr>
        <p:spPr>
          <a:xfrm>
            <a:off x="2196536" y="3882208"/>
            <a:ext cx="7645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소프트웨어 분야에서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애플리케이션을 개발할 때에 빈번히 쓰여지는 범용 기능을 한꺼번에 제공하여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애플리케이션의 토대로서 가능하는 소프트웨어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49A4C1-378C-E6EA-6ABA-87428C6F2B4E}"/>
              </a:ext>
            </a:extLst>
          </p:cNvPr>
          <p:cNvSpPr/>
          <p:nvPr/>
        </p:nvSpPr>
        <p:spPr>
          <a:xfrm>
            <a:off x="357153" y="612375"/>
            <a:ext cx="1438367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78445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ADC422-5620-6F8D-E9EB-6EB81D5B60F9}"/>
              </a:ext>
            </a:extLst>
          </p:cNvPr>
          <p:cNvSpPr txBox="1"/>
          <p:nvPr/>
        </p:nvSpPr>
        <p:spPr>
          <a:xfrm>
            <a:off x="1854561" y="2042773"/>
            <a:ext cx="8316843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소프트웨어의 형식을 제공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사용 규칙이 정해져 있음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제공된 틀안으로 들어가 주어진 규칙을 지켜가며 사용함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▶ </a:t>
            </a:r>
            <a:r>
              <a:rPr lang="ko-KR" altLang="en-US" sz="1600" dirty="0">
                <a:solidFill>
                  <a:schemeClr val="bg1"/>
                </a:solidFill>
              </a:rPr>
              <a:t>제어의 역전이 발생한다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종류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  1) Angular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  2) Django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  3) Spring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40EF0D-E71B-34C6-900A-EFFF6A575896}"/>
              </a:ext>
            </a:extLst>
          </p:cNvPr>
          <p:cNvSpPr/>
          <p:nvPr/>
        </p:nvSpPr>
        <p:spPr>
          <a:xfrm>
            <a:off x="357153" y="612375"/>
            <a:ext cx="2050381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프레임워크 특징</a:t>
            </a:r>
          </a:p>
        </p:txBody>
      </p:sp>
    </p:spTree>
    <p:extLst>
      <p:ext uri="{BB962C8B-B14F-4D97-AF65-F5344CB8AC3E}">
        <p14:creationId xmlns:p14="http://schemas.microsoft.com/office/powerpoint/2010/main" val="109116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0254E9C-1D46-A259-8654-5609BE1FBC5F}"/>
              </a:ext>
            </a:extLst>
          </p:cNvPr>
          <p:cNvSpPr txBox="1"/>
          <p:nvPr/>
        </p:nvSpPr>
        <p:spPr>
          <a:xfrm>
            <a:off x="2199692" y="5446109"/>
            <a:ext cx="7645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웹 애플리케이션 개발을 위한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TypeScript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기반 프레임워크로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데이터 바인딩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라우팅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컴포넌트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서비스 등 다양한 기능을 제공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E7FAD-2A14-0084-587D-E7702996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03" y="1420401"/>
            <a:ext cx="5585775" cy="35680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1B8B16-598E-3AD6-FE11-1EE0231042C3}"/>
              </a:ext>
            </a:extLst>
          </p:cNvPr>
          <p:cNvSpPr/>
          <p:nvPr/>
        </p:nvSpPr>
        <p:spPr>
          <a:xfrm>
            <a:off x="357153" y="612375"/>
            <a:ext cx="2050381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15481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0254E9C-1D46-A259-8654-5609BE1FBC5F}"/>
              </a:ext>
            </a:extLst>
          </p:cNvPr>
          <p:cNvSpPr txBox="1"/>
          <p:nvPr/>
        </p:nvSpPr>
        <p:spPr>
          <a:xfrm>
            <a:off x="2199692" y="5446109"/>
            <a:ext cx="7645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파이썬 웹 프레임워크로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데이터베이스 모델링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URL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라우팅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템플릿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인증 등의 기능을 제공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66784F-A4DC-6853-5CED-CAD7ECBE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39" y="1412937"/>
            <a:ext cx="5811244" cy="35785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19DF2C-F7F7-C868-15FB-6C29A0B8523A}"/>
              </a:ext>
            </a:extLst>
          </p:cNvPr>
          <p:cNvSpPr/>
          <p:nvPr/>
        </p:nvSpPr>
        <p:spPr>
          <a:xfrm>
            <a:off x="357153" y="612375"/>
            <a:ext cx="2050381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330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192405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0254E9C-1D46-A259-8654-5609BE1FBC5F}"/>
              </a:ext>
            </a:extLst>
          </p:cNvPr>
          <p:cNvSpPr txBox="1"/>
          <p:nvPr/>
        </p:nvSpPr>
        <p:spPr>
          <a:xfrm>
            <a:off x="2199692" y="5446109"/>
            <a:ext cx="7645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자바 기반 웹 프레임워크로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의존성 주입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(Dependency Injection), ORM(Object-Relational Mapping), AOP(Aspect-Oriented Programming)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등 다양한 기능을 제공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4603B4-D701-36E2-5814-87CE7992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23" y="1602657"/>
            <a:ext cx="5908935" cy="32363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689EE6-8FDB-F969-A09E-004152557E3B}"/>
              </a:ext>
            </a:extLst>
          </p:cNvPr>
          <p:cNvSpPr/>
          <p:nvPr/>
        </p:nvSpPr>
        <p:spPr>
          <a:xfrm>
            <a:off x="357153" y="612375"/>
            <a:ext cx="2050381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32346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5262" y="203980"/>
            <a:ext cx="11801476" cy="6473190"/>
            <a:chOff x="209548" y="192405"/>
            <a:chExt cx="11801476" cy="647319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09548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09549" y="192405"/>
              <a:ext cx="11801475" cy="3505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92361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90005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87649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2563" algn="ctr" latinLnBrk="0">
                <a:defRPr/>
              </a:pPr>
              <a:endParaRPr lang="en-US" altLang="ko-KR" sz="2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61" y="1125373"/>
              <a:ext cx="11376000" cy="0"/>
            </a:xfrm>
            <a:prstGeom prst="line">
              <a:avLst/>
            </a:prstGeom>
            <a:ln w="19050" cap="rnd"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200583" y="1308847"/>
            <a:ext cx="75452" cy="5146722"/>
            <a:chOff x="209548" y="1308847"/>
            <a:chExt cx="75452" cy="5146722"/>
          </a:xfrm>
        </p:grpSpPr>
        <p:sp>
          <p:nvSpPr>
            <p:cNvPr id="22" name="직사각형 21"/>
            <p:cNvSpPr/>
            <p:nvPr/>
          </p:nvSpPr>
          <p:spPr>
            <a:xfrm>
              <a:off x="209548" y="1308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9548" y="1613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9548" y="1918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9548" y="2223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548" y="2528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48" y="2832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48" y="3137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548" y="3442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9548" y="3747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48" y="4052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9548" y="4356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9548" y="4661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9548" y="49664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9548" y="52712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48" y="55760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9548" y="58808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9548" y="6185647"/>
              <a:ext cx="75452" cy="26992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6034" y="1306411"/>
            <a:ext cx="11483361" cy="4442095"/>
            <a:chOff x="1105700" y="1377555"/>
            <a:chExt cx="3300400" cy="3706045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563006" y="1377555"/>
              <a:ext cx="0" cy="3194447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DB3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EDD4A72-94A6-0DF8-D14F-3FA3CA5AB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257380"/>
              </p:ext>
            </p:extLst>
          </p:nvPr>
        </p:nvGraphicFramePr>
        <p:xfrm>
          <a:off x="2176354" y="2164528"/>
          <a:ext cx="7892002" cy="2786589"/>
        </p:xfrm>
        <a:graphic>
          <a:graphicData uri="http://schemas.openxmlformats.org/drawingml/2006/table">
            <a:tbl>
              <a:tblPr/>
              <a:tblGrid>
                <a:gridCol w="3946001">
                  <a:extLst>
                    <a:ext uri="{9D8B030D-6E8A-4147-A177-3AD203B41FA5}">
                      <a16:colId xmlns:a16="http://schemas.microsoft.com/office/drawing/2014/main" val="342704833"/>
                    </a:ext>
                  </a:extLst>
                </a:gridCol>
                <a:gridCol w="3946001">
                  <a:extLst>
                    <a:ext uri="{9D8B030D-6E8A-4147-A177-3AD203B41FA5}">
                      <a16:colId xmlns:a16="http://schemas.microsoft.com/office/drawing/2014/main" val="1461850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단점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14101"/>
                  </a:ext>
                </a:extLst>
              </a:tr>
              <a:tr h="965667"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재사용성이 높은 코드를 작성할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프레임워크에 의존적인 코드가 생성될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01748"/>
                  </a:ext>
                </a:extLst>
              </a:tr>
              <a:tr h="742821"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생산성이 높아질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프레임워크가 제공하는 기능 외에는 사용하기 어려울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975558"/>
                  </a:ext>
                </a:extLst>
              </a:tr>
              <a:tr h="742821">
                <a:tc>
                  <a:txBody>
                    <a:bodyPr/>
                    <a:lstStyle/>
                    <a:p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개발 생태계가 활성화되어 있어서 지원 및 커뮤니티가 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학습하는데 시간이 오래 걸려서 프레임워크의 사용에 시간이 소요될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78037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59F7406-AAD4-D889-81F5-B172308F7A62}"/>
              </a:ext>
            </a:extLst>
          </p:cNvPr>
          <p:cNvSpPr/>
          <p:nvPr/>
        </p:nvSpPr>
        <p:spPr>
          <a:xfrm>
            <a:off x="357153" y="612375"/>
            <a:ext cx="2802736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프레임워크 장점과 단점</a:t>
            </a:r>
          </a:p>
        </p:txBody>
      </p:sp>
    </p:spTree>
    <p:extLst>
      <p:ext uri="{BB962C8B-B14F-4D97-AF65-F5344CB8AC3E}">
        <p14:creationId xmlns:p14="http://schemas.microsoft.com/office/powerpoint/2010/main" val="124699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2106</Words>
  <Application>Microsoft Office PowerPoint</Application>
  <PresentationFormat>와이드스크린</PresentationFormat>
  <Paragraphs>287</Paragraphs>
  <Slides>37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Apple SD Gothic Neo</vt:lpstr>
      <vt:lpstr>AppleSDGothicNeo</vt:lpstr>
      <vt:lpstr>-apple-system</vt:lpstr>
      <vt:lpstr>Tmon몬소리 Black</vt:lpstr>
      <vt:lpstr>맑은 고딕</vt:lpstr>
      <vt:lpstr>Arial</vt:lpstr>
      <vt:lpstr>Montserrat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채 다희</cp:lastModifiedBy>
  <cp:revision>122</cp:revision>
  <dcterms:created xsi:type="dcterms:W3CDTF">2023-02-20T15:43:51Z</dcterms:created>
  <dcterms:modified xsi:type="dcterms:W3CDTF">2023-04-30T15:00:43Z</dcterms:modified>
  <cp:version/>
</cp:coreProperties>
</file>